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21"/>
  </p:notesMasterIdLst>
  <p:sldIdLst>
    <p:sldId id="256" r:id="rId2"/>
    <p:sldId id="257" r:id="rId3"/>
    <p:sldId id="258" r:id="rId4"/>
    <p:sldId id="267" r:id="rId5"/>
    <p:sldId id="259" r:id="rId6"/>
    <p:sldId id="263" r:id="rId7"/>
    <p:sldId id="264" r:id="rId8"/>
    <p:sldId id="265" r:id="rId9"/>
    <p:sldId id="266" r:id="rId10"/>
    <p:sldId id="260" r:id="rId11"/>
    <p:sldId id="261" r:id="rId12"/>
    <p:sldId id="262" r:id="rId13"/>
    <p:sldId id="268" r:id="rId14"/>
    <p:sldId id="273" r:id="rId15"/>
    <p:sldId id="269" r:id="rId16"/>
    <p:sldId id="274" r:id="rId17"/>
    <p:sldId id="270" r:id="rId18"/>
    <p:sldId id="271"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8288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02E22-B52D-9A4F-9743-8D098E725245}" type="datetimeFigureOut">
              <a:rPr lang="en-US" smtClean="0"/>
              <a:t>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90ABF2-BAE8-8B4C-A1C4-6A517F7D4A87}" type="slidenum">
              <a:rPr lang="en-US" smtClean="0"/>
              <a:t>‹#›</a:t>
            </a:fld>
            <a:endParaRPr lang="en-US"/>
          </a:p>
        </p:txBody>
      </p:sp>
    </p:spTree>
    <p:extLst>
      <p:ext uri="{BB962C8B-B14F-4D97-AF65-F5344CB8AC3E}">
        <p14:creationId xmlns:p14="http://schemas.microsoft.com/office/powerpoint/2010/main" val="2350804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90ABF2-BAE8-8B4C-A1C4-6A517F7D4A87}" type="slidenum">
              <a:rPr lang="en-US" smtClean="0"/>
              <a:t>2</a:t>
            </a:fld>
            <a:endParaRPr lang="en-US"/>
          </a:p>
        </p:txBody>
      </p:sp>
    </p:spTree>
    <p:extLst>
      <p:ext uri="{BB962C8B-B14F-4D97-AF65-F5344CB8AC3E}">
        <p14:creationId xmlns:p14="http://schemas.microsoft.com/office/powerpoint/2010/main" val="4217714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A curved pattern in the residuals plot could indicate heteroscedasticity, suggesting that the variability of the errors changes with the level of the fitted values, The relationship between the variables may be more complex than a linear model can capture</a:t>
            </a:r>
            <a:endParaRPr lang="en-US" dirty="0"/>
          </a:p>
        </p:txBody>
      </p:sp>
      <p:sp>
        <p:nvSpPr>
          <p:cNvPr id="4" name="Slide Number Placeholder 3"/>
          <p:cNvSpPr>
            <a:spLocks noGrp="1"/>
          </p:cNvSpPr>
          <p:nvPr>
            <p:ph type="sldNum" sz="quarter" idx="5"/>
          </p:nvPr>
        </p:nvSpPr>
        <p:spPr/>
        <p:txBody>
          <a:bodyPr/>
          <a:lstStyle/>
          <a:p>
            <a:fld id="{9D90ABF2-BAE8-8B4C-A1C4-6A517F7D4A87}" type="slidenum">
              <a:rPr lang="en-US" smtClean="0"/>
              <a:t>8</a:t>
            </a:fld>
            <a:endParaRPr lang="en-US"/>
          </a:p>
        </p:txBody>
      </p:sp>
    </p:spTree>
    <p:extLst>
      <p:ext uri="{BB962C8B-B14F-4D97-AF65-F5344CB8AC3E}">
        <p14:creationId xmlns:p14="http://schemas.microsoft.com/office/powerpoint/2010/main" val="3261993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bookdown.org</a:t>
            </a:r>
            <a:r>
              <a:rPr lang="en-US" dirty="0"/>
              <a:t>/</a:t>
            </a:r>
            <a:r>
              <a:rPr lang="en-US" dirty="0" err="1"/>
              <a:t>tpinto_home</a:t>
            </a:r>
            <a:r>
              <a:rPr lang="en-US" dirty="0"/>
              <a:t>/Beyond-Linearity/piecewise-regression-and-</a:t>
            </a:r>
            <a:r>
              <a:rPr lang="en-US" dirty="0" err="1"/>
              <a:t>splines.html</a:t>
            </a:r>
            <a:r>
              <a:rPr lang="en-US" dirty="0"/>
              <a:t> ( Theoretical Model) </a:t>
            </a:r>
          </a:p>
          <a:p>
            <a:endParaRPr lang="en-US" dirty="0"/>
          </a:p>
          <a:p>
            <a:endParaRPr lang="en-US" dirty="0"/>
          </a:p>
          <a:p>
            <a:endParaRPr lang="en-US" dirty="0"/>
          </a:p>
          <a:p>
            <a:endParaRPr lang="en-US" dirty="0"/>
          </a:p>
          <a:p>
            <a:r>
              <a:rPr lang="en-US" dirty="0"/>
              <a:t>X –k will </a:t>
            </a:r>
            <a:r>
              <a:rPr lang="en-US" dirty="0" err="1"/>
              <a:t>alow</a:t>
            </a:r>
            <a:r>
              <a:rPr lang="en-US" dirty="0"/>
              <a:t> the curve to have some slope</a:t>
            </a:r>
          </a:p>
        </p:txBody>
      </p:sp>
      <p:sp>
        <p:nvSpPr>
          <p:cNvPr id="4" name="Slide Number Placeholder 3"/>
          <p:cNvSpPr>
            <a:spLocks noGrp="1"/>
          </p:cNvSpPr>
          <p:nvPr>
            <p:ph type="sldNum" sz="quarter" idx="5"/>
          </p:nvPr>
        </p:nvSpPr>
        <p:spPr/>
        <p:txBody>
          <a:bodyPr/>
          <a:lstStyle/>
          <a:p>
            <a:fld id="{9D90ABF2-BAE8-8B4C-A1C4-6A517F7D4A87}" type="slidenum">
              <a:rPr lang="en-US" smtClean="0"/>
              <a:t>12</a:t>
            </a:fld>
            <a:endParaRPr lang="en-US"/>
          </a:p>
        </p:txBody>
      </p:sp>
    </p:spTree>
    <p:extLst>
      <p:ext uri="{BB962C8B-B14F-4D97-AF65-F5344CB8AC3E}">
        <p14:creationId xmlns:p14="http://schemas.microsoft.com/office/powerpoint/2010/main" val="655242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blogs.worldbank.org</a:t>
            </a:r>
            <a:r>
              <a:rPr lang="en-US" dirty="0"/>
              <a:t>/</a:t>
            </a:r>
            <a:r>
              <a:rPr lang="en-US" dirty="0" err="1"/>
              <a:t>nasikiliza</a:t>
            </a:r>
            <a:r>
              <a:rPr lang="en-US" dirty="0"/>
              <a:t>/</a:t>
            </a:r>
            <a:r>
              <a:rPr lang="en-US" dirty="0" err="1"/>
              <a:t>madagascar</a:t>
            </a:r>
            <a:r>
              <a:rPr lang="en-US" dirty="0"/>
              <a:t>-</a:t>
            </a:r>
            <a:r>
              <a:rPr lang="en-US" dirty="0" err="1"/>
              <a:t>womens</a:t>
            </a:r>
            <a:r>
              <a:rPr lang="en-US" dirty="0"/>
              <a:t>-empowerment-gaining-ground#:~:text=In%20Madagascar%2C%20women%20face%20economic,that%20compose%20the%20current%20government. (</a:t>
            </a:r>
            <a:r>
              <a:rPr lang="en-US" dirty="0" err="1"/>
              <a:t>Refrence</a:t>
            </a:r>
            <a:r>
              <a:rPr lang="en-US" dirty="0"/>
              <a:t> for </a:t>
            </a:r>
            <a:r>
              <a:rPr lang="en-US" dirty="0" err="1"/>
              <a:t>explaination</a:t>
            </a:r>
            <a:r>
              <a:rPr lang="en-US" dirty="0"/>
              <a:t>) </a:t>
            </a:r>
          </a:p>
        </p:txBody>
      </p:sp>
      <p:sp>
        <p:nvSpPr>
          <p:cNvPr id="4" name="Slide Number Placeholder 3"/>
          <p:cNvSpPr>
            <a:spLocks noGrp="1"/>
          </p:cNvSpPr>
          <p:nvPr>
            <p:ph type="sldNum" sz="quarter" idx="5"/>
          </p:nvPr>
        </p:nvSpPr>
        <p:spPr/>
        <p:txBody>
          <a:bodyPr/>
          <a:lstStyle/>
          <a:p>
            <a:fld id="{9D90ABF2-BAE8-8B4C-A1C4-6A517F7D4A87}" type="slidenum">
              <a:rPr lang="en-US" smtClean="0"/>
              <a:t>17</a:t>
            </a:fld>
            <a:endParaRPr lang="en-US"/>
          </a:p>
        </p:txBody>
      </p:sp>
    </p:spTree>
    <p:extLst>
      <p:ext uri="{BB962C8B-B14F-4D97-AF65-F5344CB8AC3E}">
        <p14:creationId xmlns:p14="http://schemas.microsoft.com/office/powerpoint/2010/main" val="1067480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12/6/24</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84118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12/6/24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042615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12/6/24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752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12/6/24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141737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12/6/24</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6127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8309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12/6/24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74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12/6/24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773392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12/6/24</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31903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12/6/24</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4559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12/6/24</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3700071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12/6/24</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5215225"/>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A175829-70EA-4A6D-978C-4D0923059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3064" y="0"/>
            <a:ext cx="4348936" cy="174009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E5D2B4A-3399-4CCF-A171-7F8B1BF54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04894"/>
            <a:ext cx="640080" cy="43627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894967F-D57B-433D-9A92-5C82B10CF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1778958"/>
            <a:ext cx="7159214" cy="43627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A0B6A-B649-D84E-BE31-CDBB7987AF40}"/>
              </a:ext>
            </a:extLst>
          </p:cNvPr>
          <p:cNvSpPr>
            <a:spLocks noGrp="1"/>
          </p:cNvSpPr>
          <p:nvPr>
            <p:ph type="ctrTitle"/>
          </p:nvPr>
        </p:nvSpPr>
        <p:spPr>
          <a:xfrm>
            <a:off x="1243060" y="2218414"/>
            <a:ext cx="5956534" cy="2631882"/>
          </a:xfrm>
        </p:spPr>
        <p:txBody>
          <a:bodyPr>
            <a:normAutofit/>
          </a:bodyPr>
          <a:lstStyle/>
          <a:p>
            <a:pPr algn="ctr">
              <a:lnSpc>
                <a:spcPct val="115000"/>
              </a:lnSpc>
            </a:pPr>
            <a:r>
              <a:rPr lang="en-US" sz="3400">
                <a:solidFill>
                  <a:schemeClr val="bg1"/>
                </a:solidFill>
              </a:rPr>
              <a:t>Analysis of Economic Indicators OVER TIME ACROSS WORLD</a:t>
            </a:r>
          </a:p>
        </p:txBody>
      </p:sp>
      <p:sp>
        <p:nvSpPr>
          <p:cNvPr id="3" name="Subtitle 2">
            <a:extLst>
              <a:ext uri="{FF2B5EF4-FFF2-40B4-BE49-F238E27FC236}">
                <a16:creationId xmlns:a16="http://schemas.microsoft.com/office/drawing/2014/main" id="{718571D5-E8CD-F54E-96ED-BF5B188F6742}"/>
              </a:ext>
            </a:extLst>
          </p:cNvPr>
          <p:cNvSpPr>
            <a:spLocks noGrp="1"/>
          </p:cNvSpPr>
          <p:nvPr>
            <p:ph type="subTitle" idx="1"/>
          </p:nvPr>
        </p:nvSpPr>
        <p:spPr>
          <a:xfrm>
            <a:off x="1698816" y="4850296"/>
            <a:ext cx="5045022" cy="1152045"/>
          </a:xfrm>
        </p:spPr>
        <p:txBody>
          <a:bodyPr anchor="t">
            <a:normAutofit/>
          </a:bodyPr>
          <a:lstStyle/>
          <a:p>
            <a:pPr algn="ctr"/>
            <a:r>
              <a:rPr lang="en-US" dirty="0" err="1">
                <a:solidFill>
                  <a:schemeClr val="bg1"/>
                </a:solidFill>
              </a:rPr>
              <a:t>Ilina</a:t>
            </a:r>
            <a:r>
              <a:rPr lang="en-US" dirty="0">
                <a:solidFill>
                  <a:schemeClr val="bg1"/>
                </a:solidFill>
              </a:rPr>
              <a:t> Jha</a:t>
            </a:r>
          </a:p>
        </p:txBody>
      </p:sp>
      <p:pic>
        <p:nvPicPr>
          <p:cNvPr id="4" name="Picture 3" descr="A white background with dots and lines&#10;&#10;Description automatically generated">
            <a:extLst>
              <a:ext uri="{FF2B5EF4-FFF2-40B4-BE49-F238E27FC236}">
                <a16:creationId xmlns:a16="http://schemas.microsoft.com/office/drawing/2014/main" id="{2EAFB29E-7EFB-327F-2BF6-7C672D5630C5}"/>
              </a:ext>
            </a:extLst>
          </p:cNvPr>
          <p:cNvPicPr>
            <a:picLocks noChangeAspect="1"/>
          </p:cNvPicPr>
          <p:nvPr/>
        </p:nvPicPr>
        <p:blipFill rotWithShape="1">
          <a:blip r:embed="rId2"/>
          <a:srcRect l="9276" r="31638" b="2"/>
          <a:stretch/>
        </p:blipFill>
        <p:spPr>
          <a:xfrm>
            <a:off x="7815431" y="1741919"/>
            <a:ext cx="4376569" cy="4425696"/>
          </a:xfrm>
          <a:prstGeom prst="rect">
            <a:avLst/>
          </a:prstGeom>
        </p:spPr>
      </p:pic>
      <p:sp>
        <p:nvSpPr>
          <p:cNvPr id="34" name="Rectangle 33">
            <a:extLst>
              <a:ext uri="{FF2B5EF4-FFF2-40B4-BE49-F238E27FC236}">
                <a16:creationId xmlns:a16="http://schemas.microsoft.com/office/drawing/2014/main" id="{BB57D892-A065-4003-93F3-65AB1A248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746954"/>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6167615"/>
            <a:ext cx="7759826"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EA1DA1C-6CE0-4AE4-918F-CC0E685C5F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9294" y="6167615"/>
            <a:ext cx="4392706" cy="6903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C67C3D3-B919-4C65-907E-45C21C631E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6898"/>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BCBF7BE-192C-47B7-816B-8213C256E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05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749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3E4682-4DEF-5241-89B9-CAB9E7CE14B9}"/>
              </a:ext>
            </a:extLst>
          </p:cNvPr>
          <p:cNvSpPr>
            <a:spLocks noGrp="1"/>
          </p:cNvSpPr>
          <p:nvPr>
            <p:ph type="title"/>
          </p:nvPr>
        </p:nvSpPr>
        <p:spPr>
          <a:xfrm>
            <a:off x="1535371" y="1044054"/>
            <a:ext cx="10013709" cy="1030360"/>
          </a:xfrm>
        </p:spPr>
        <p:txBody>
          <a:bodyPr>
            <a:normAutofit/>
          </a:bodyPr>
          <a:lstStyle/>
          <a:p>
            <a:r>
              <a:rPr lang="en-US">
                <a:solidFill>
                  <a:schemeClr val="bg1"/>
                </a:solidFill>
              </a:rPr>
              <a:t>Why not Simple linear Regression? </a:t>
            </a:r>
          </a:p>
        </p:txBody>
      </p:sp>
      <p:sp>
        <p:nvSpPr>
          <p:cNvPr id="86" name="Rectangle 85">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9E642F-8FD8-A74D-9688-6B33AAD9EC1C}"/>
              </a:ext>
            </a:extLst>
          </p:cNvPr>
          <p:cNvSpPr>
            <a:spLocks noGrp="1"/>
          </p:cNvSpPr>
          <p:nvPr>
            <p:ph idx="1"/>
          </p:nvPr>
        </p:nvSpPr>
        <p:spPr>
          <a:xfrm>
            <a:off x="1535371" y="2702257"/>
            <a:ext cx="9935571" cy="3426158"/>
          </a:xfrm>
        </p:spPr>
        <p:txBody>
          <a:bodyPr anchor="t">
            <a:normAutofit/>
          </a:bodyPr>
          <a:lstStyle/>
          <a:p>
            <a:pPr marL="285750" indent="-285750">
              <a:lnSpc>
                <a:spcPct val="130000"/>
              </a:lnSpc>
              <a:buFont typeface="Arial" panose="020B0604020202020204" pitchFamily="34" charset="0"/>
              <a:buChar char="•"/>
            </a:pPr>
            <a:r>
              <a:rPr lang="en-US" sz="1700" dirty="0"/>
              <a:t>GDP Relationship: No statistically significant linear relationship with Year (p-value &gt; significance level).</a:t>
            </a:r>
          </a:p>
          <a:p>
            <a:pPr marL="285750" indent="-285750">
              <a:lnSpc>
                <a:spcPct val="130000"/>
              </a:lnSpc>
              <a:buFont typeface="Arial" panose="020B0604020202020204" pitchFamily="34" charset="0"/>
              <a:buChar char="•"/>
            </a:pPr>
            <a:r>
              <a:rPr lang="en-US" sz="1700" dirty="0"/>
              <a:t>Women in Business and Law Index Score Relationship: Significant relationship with Year, suggesting a complex relationship beyond linearity. Heteroscedasticity indicates varying error variability with fitted values. The model might not fully capture the intricate nature of this relationship.</a:t>
            </a:r>
          </a:p>
          <a:p>
            <a:endParaRPr lang="en-US" dirty="0"/>
          </a:p>
        </p:txBody>
      </p:sp>
    </p:spTree>
    <p:extLst>
      <p:ext uri="{BB962C8B-B14F-4D97-AF65-F5344CB8AC3E}">
        <p14:creationId xmlns:p14="http://schemas.microsoft.com/office/powerpoint/2010/main" val="3992168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DCCA12-1105-BF41-B834-499A6561FF03}"/>
              </a:ext>
            </a:extLst>
          </p:cNvPr>
          <p:cNvSpPr>
            <a:spLocks noGrp="1"/>
          </p:cNvSpPr>
          <p:nvPr>
            <p:ph type="title"/>
          </p:nvPr>
        </p:nvSpPr>
        <p:spPr>
          <a:xfrm>
            <a:off x="1535371" y="1044054"/>
            <a:ext cx="10013709" cy="1030360"/>
          </a:xfrm>
        </p:spPr>
        <p:txBody>
          <a:bodyPr>
            <a:normAutofit fontScale="90000"/>
          </a:bodyPr>
          <a:lstStyle/>
          <a:p>
            <a:r>
              <a:rPr lang="en-US" dirty="0">
                <a:solidFill>
                  <a:schemeClr val="bg1"/>
                </a:solidFill>
              </a:rPr>
              <a:t>Spline : Piecewise linear Regression Model</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B12BEDC6-A1C1-6C4B-9F23-067AEF133098}"/>
              </a:ext>
            </a:extLst>
          </p:cNvPr>
          <p:cNvSpPr>
            <a:spLocks noGrp="1"/>
          </p:cNvSpPr>
          <p:nvPr>
            <p:ph idx="1"/>
          </p:nvPr>
        </p:nvSpPr>
        <p:spPr>
          <a:xfrm>
            <a:off x="1535371" y="2702257"/>
            <a:ext cx="9935571" cy="3426158"/>
          </a:xfrm>
        </p:spPr>
        <p:txBody>
          <a:bodyPr anchor="t">
            <a:normAutofit/>
          </a:bodyPr>
          <a:lstStyle/>
          <a:p>
            <a:pPr marL="285750" indent="-285750">
              <a:lnSpc>
                <a:spcPct val="130000"/>
              </a:lnSpc>
              <a:buFont typeface="Arial" panose="020B0604020202020204" pitchFamily="34" charset="0"/>
              <a:buChar char="•"/>
            </a:pPr>
            <a:r>
              <a:rPr lang="en-US" sz="1700" dirty="0"/>
              <a:t>Relationship between the independent and dependent variables is not    strictly linear and exhibits breakpoints.</a:t>
            </a:r>
          </a:p>
          <a:p>
            <a:pPr marL="285750" indent="-285750">
              <a:lnSpc>
                <a:spcPct val="130000"/>
              </a:lnSpc>
              <a:buFont typeface="Arial" panose="020B0604020202020204" pitchFamily="34" charset="0"/>
              <a:buChar char="•"/>
            </a:pPr>
            <a:r>
              <a:rPr lang="en-US" sz="1700" dirty="0"/>
              <a:t>Piecewise regression allows the us to  model different segments of the data with separate linear relationships, and splines provide a flexible way to capture nonlinearity.</a:t>
            </a:r>
          </a:p>
          <a:p>
            <a:pPr marL="285750" indent="-285750">
              <a:lnSpc>
                <a:spcPct val="130000"/>
              </a:lnSpc>
              <a:buFont typeface="Arial" panose="020B0604020202020204" pitchFamily="34" charset="0"/>
              <a:buChar char="•"/>
            </a:pPr>
            <a:r>
              <a:rPr lang="en-US" sz="1700" dirty="0"/>
              <a:t>Better for visualization </a:t>
            </a:r>
          </a:p>
        </p:txBody>
      </p:sp>
    </p:spTree>
    <p:extLst>
      <p:ext uri="{BB962C8B-B14F-4D97-AF65-F5344CB8AC3E}">
        <p14:creationId xmlns:p14="http://schemas.microsoft.com/office/powerpoint/2010/main" val="184574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FC344-CDF3-454A-9103-36617BF1CAEB}"/>
              </a:ext>
            </a:extLst>
          </p:cNvPr>
          <p:cNvSpPr>
            <a:spLocks noGrp="1"/>
          </p:cNvSpPr>
          <p:nvPr>
            <p:ph type="title"/>
          </p:nvPr>
        </p:nvSpPr>
        <p:spPr/>
        <p:txBody>
          <a:bodyPr/>
          <a:lstStyle/>
          <a:p>
            <a:r>
              <a:rPr lang="en-US" dirty="0"/>
              <a:t>Theoretical Model and Fitted Model</a:t>
            </a:r>
          </a:p>
        </p:txBody>
      </p:sp>
      <p:pic>
        <p:nvPicPr>
          <p:cNvPr id="9" name="Content Placeholder 8">
            <a:extLst>
              <a:ext uri="{FF2B5EF4-FFF2-40B4-BE49-F238E27FC236}">
                <a16:creationId xmlns:a16="http://schemas.microsoft.com/office/drawing/2014/main" id="{D4C57923-8555-B84F-8178-58FEFFC53593}"/>
              </a:ext>
            </a:extLst>
          </p:cNvPr>
          <p:cNvPicPr>
            <a:picLocks noGrp="1" noChangeAspect="1"/>
          </p:cNvPicPr>
          <p:nvPr>
            <p:ph idx="1"/>
          </p:nvPr>
        </p:nvPicPr>
        <p:blipFill>
          <a:blip r:embed="rId3"/>
          <a:stretch>
            <a:fillRect/>
          </a:stretch>
        </p:blipFill>
        <p:spPr>
          <a:xfrm>
            <a:off x="5376882" y="1503920"/>
            <a:ext cx="6172200" cy="584287"/>
          </a:xfrm>
        </p:spPr>
      </p:pic>
      <p:pic>
        <p:nvPicPr>
          <p:cNvPr id="11" name="Picture 10" descr="A math equations and formulas&#10;&#10;Description automatically generated with medium confidence">
            <a:extLst>
              <a:ext uri="{FF2B5EF4-FFF2-40B4-BE49-F238E27FC236}">
                <a16:creationId xmlns:a16="http://schemas.microsoft.com/office/drawing/2014/main" id="{4867B181-B335-A646-B763-D72605A081FA}"/>
              </a:ext>
            </a:extLst>
          </p:cNvPr>
          <p:cNvPicPr>
            <a:picLocks noChangeAspect="1"/>
          </p:cNvPicPr>
          <p:nvPr/>
        </p:nvPicPr>
        <p:blipFill rotWithShape="1">
          <a:blip r:embed="rId4"/>
          <a:srcRect b="38452"/>
          <a:stretch/>
        </p:blipFill>
        <p:spPr>
          <a:xfrm>
            <a:off x="5181010" y="2351045"/>
            <a:ext cx="6790180" cy="1077955"/>
          </a:xfrm>
          <a:prstGeom prst="rect">
            <a:avLst/>
          </a:prstGeom>
        </p:spPr>
      </p:pic>
      <p:pic>
        <p:nvPicPr>
          <p:cNvPr id="13" name="Picture 12" descr="A math equations on a white background&#10;&#10;Description automatically generated">
            <a:extLst>
              <a:ext uri="{FF2B5EF4-FFF2-40B4-BE49-F238E27FC236}">
                <a16:creationId xmlns:a16="http://schemas.microsoft.com/office/drawing/2014/main" id="{F0CDCDD8-22E4-3A48-96C5-105C517EC2B8}"/>
              </a:ext>
            </a:extLst>
          </p:cNvPr>
          <p:cNvPicPr>
            <a:picLocks noChangeAspect="1"/>
          </p:cNvPicPr>
          <p:nvPr/>
        </p:nvPicPr>
        <p:blipFill>
          <a:blip r:embed="rId5"/>
          <a:stretch>
            <a:fillRect/>
          </a:stretch>
        </p:blipFill>
        <p:spPr>
          <a:xfrm>
            <a:off x="5363000" y="4111540"/>
            <a:ext cx="6426200" cy="1155700"/>
          </a:xfrm>
          <a:prstGeom prst="rect">
            <a:avLst/>
          </a:prstGeom>
        </p:spPr>
      </p:pic>
    </p:spTree>
    <p:extLst>
      <p:ext uri="{BB962C8B-B14F-4D97-AF65-F5344CB8AC3E}">
        <p14:creationId xmlns:p14="http://schemas.microsoft.com/office/powerpoint/2010/main" val="1254802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35">
            <a:extLst>
              <a:ext uri="{FF2B5EF4-FFF2-40B4-BE49-F238E27FC236}">
                <a16:creationId xmlns:a16="http://schemas.microsoft.com/office/drawing/2014/main" id="{F4AEA020-F47C-4D8F-B20C-E5BDB814AF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A graph with black dots&#10;&#10;Description automatically generated">
            <a:extLst>
              <a:ext uri="{FF2B5EF4-FFF2-40B4-BE49-F238E27FC236}">
                <a16:creationId xmlns:a16="http://schemas.microsoft.com/office/drawing/2014/main" id="{83187444-2241-4E4D-A1CD-6C862FA5FCFD}"/>
              </a:ext>
            </a:extLst>
          </p:cNvPr>
          <p:cNvPicPr>
            <a:picLocks noChangeAspect="1"/>
          </p:cNvPicPr>
          <p:nvPr/>
        </p:nvPicPr>
        <p:blipFill rotWithShape="1">
          <a:blip r:embed="rId2"/>
          <a:srcRect r="2927" b="-3"/>
          <a:stretch/>
        </p:blipFill>
        <p:spPr>
          <a:xfrm>
            <a:off x="1005840" y="545007"/>
            <a:ext cx="4990352" cy="2801817"/>
          </a:xfrm>
          <a:prstGeom prst="rect">
            <a:avLst/>
          </a:prstGeom>
        </p:spPr>
      </p:pic>
      <p:pic>
        <p:nvPicPr>
          <p:cNvPr id="9" name="Picture 8" descr="A graph with a line and a red line&#10;&#10;Description automatically generated">
            <a:extLst>
              <a:ext uri="{FF2B5EF4-FFF2-40B4-BE49-F238E27FC236}">
                <a16:creationId xmlns:a16="http://schemas.microsoft.com/office/drawing/2014/main" id="{C44E0A31-B570-1648-A6BD-81B3554E849F}"/>
              </a:ext>
            </a:extLst>
          </p:cNvPr>
          <p:cNvPicPr>
            <a:picLocks noChangeAspect="1"/>
          </p:cNvPicPr>
          <p:nvPr/>
        </p:nvPicPr>
        <p:blipFill rotWithShape="1">
          <a:blip r:embed="rId3"/>
          <a:srcRect r="2927" b="-3"/>
          <a:stretch/>
        </p:blipFill>
        <p:spPr>
          <a:xfrm>
            <a:off x="6184526" y="545007"/>
            <a:ext cx="4990352" cy="2801817"/>
          </a:xfrm>
          <a:prstGeom prst="rect">
            <a:avLst/>
          </a:prstGeom>
        </p:spPr>
      </p:pic>
      <p:pic>
        <p:nvPicPr>
          <p:cNvPr id="5" name="Content Placeholder 4" descr="A graph with a line going up&#10;&#10;Description automatically generated">
            <a:extLst>
              <a:ext uri="{FF2B5EF4-FFF2-40B4-BE49-F238E27FC236}">
                <a16:creationId xmlns:a16="http://schemas.microsoft.com/office/drawing/2014/main" id="{CD6DE133-ABDE-1A4A-A629-63FBBAFF4B2C}"/>
              </a:ext>
            </a:extLst>
          </p:cNvPr>
          <p:cNvPicPr>
            <a:picLocks noChangeAspect="1"/>
          </p:cNvPicPr>
          <p:nvPr/>
        </p:nvPicPr>
        <p:blipFill rotWithShape="1">
          <a:blip r:embed="rId4"/>
          <a:srcRect r="2479" b="-2"/>
          <a:stretch/>
        </p:blipFill>
        <p:spPr>
          <a:xfrm>
            <a:off x="1005840" y="3518539"/>
            <a:ext cx="4990352" cy="2788943"/>
          </a:xfrm>
          <a:prstGeom prst="rect">
            <a:avLst/>
          </a:prstGeom>
        </p:spPr>
      </p:pic>
      <p:pic>
        <p:nvPicPr>
          <p:cNvPr id="13" name="Picture 12" descr="A graph with a line and a purple line&#10;&#10;Description automatically generated">
            <a:extLst>
              <a:ext uri="{FF2B5EF4-FFF2-40B4-BE49-F238E27FC236}">
                <a16:creationId xmlns:a16="http://schemas.microsoft.com/office/drawing/2014/main" id="{F0ADCD79-FCB3-E646-A3C0-F7AC3F1ECF8A}"/>
              </a:ext>
            </a:extLst>
          </p:cNvPr>
          <p:cNvPicPr>
            <a:picLocks noChangeAspect="1"/>
          </p:cNvPicPr>
          <p:nvPr/>
        </p:nvPicPr>
        <p:blipFill rotWithShape="1">
          <a:blip r:embed="rId5"/>
          <a:srcRect l="2481" r="-2" b="-2"/>
          <a:stretch/>
        </p:blipFill>
        <p:spPr>
          <a:xfrm>
            <a:off x="6184526" y="3518539"/>
            <a:ext cx="4990352" cy="2788943"/>
          </a:xfrm>
          <a:prstGeom prst="rect">
            <a:avLst/>
          </a:prstGeom>
        </p:spPr>
      </p:pic>
      <p:sp>
        <p:nvSpPr>
          <p:cNvPr id="19" name="TextBox 18">
            <a:extLst>
              <a:ext uri="{FF2B5EF4-FFF2-40B4-BE49-F238E27FC236}">
                <a16:creationId xmlns:a16="http://schemas.microsoft.com/office/drawing/2014/main" id="{4CBFC5B5-8EFB-824A-B0B4-F362D5947FF0}"/>
              </a:ext>
            </a:extLst>
          </p:cNvPr>
          <p:cNvSpPr txBox="1"/>
          <p:nvPr/>
        </p:nvSpPr>
        <p:spPr>
          <a:xfrm>
            <a:off x="5216313" y="188626"/>
            <a:ext cx="1784195" cy="369332"/>
          </a:xfrm>
          <a:prstGeom prst="rect">
            <a:avLst/>
          </a:prstGeom>
          <a:noFill/>
        </p:spPr>
        <p:txBody>
          <a:bodyPr wrap="square" rtlCol="0">
            <a:spAutoFit/>
          </a:bodyPr>
          <a:lstStyle/>
          <a:p>
            <a:r>
              <a:rPr lang="en-US" dirty="0"/>
              <a:t>GDP Growth</a:t>
            </a:r>
          </a:p>
        </p:txBody>
      </p:sp>
    </p:spTree>
    <p:extLst>
      <p:ext uri="{BB962C8B-B14F-4D97-AF65-F5344CB8AC3E}">
        <p14:creationId xmlns:p14="http://schemas.microsoft.com/office/powerpoint/2010/main" val="3248018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43E1F-9A89-0148-9D1A-FA3111EC40E0}"/>
              </a:ext>
            </a:extLst>
          </p:cNvPr>
          <p:cNvSpPr>
            <a:spLocks noGrp="1"/>
          </p:cNvSpPr>
          <p:nvPr>
            <p:ph type="title"/>
          </p:nvPr>
        </p:nvSpPr>
        <p:spPr>
          <a:xfrm>
            <a:off x="642918" y="705113"/>
            <a:ext cx="3411973" cy="621882"/>
          </a:xfrm>
        </p:spPr>
        <p:txBody>
          <a:bodyPr>
            <a:normAutofit fontScale="90000"/>
          </a:bodyPr>
          <a:lstStyle/>
          <a:p>
            <a:r>
              <a:rPr lang="en-US" dirty="0"/>
              <a:t>Summaries</a:t>
            </a:r>
          </a:p>
        </p:txBody>
      </p:sp>
      <p:sp>
        <p:nvSpPr>
          <p:cNvPr id="3" name="Content Placeholder 2">
            <a:extLst>
              <a:ext uri="{FF2B5EF4-FFF2-40B4-BE49-F238E27FC236}">
                <a16:creationId xmlns:a16="http://schemas.microsoft.com/office/drawing/2014/main" id="{14EC0CD5-AA6E-A945-85EC-B7B849768F2B}"/>
              </a:ext>
            </a:extLst>
          </p:cNvPr>
          <p:cNvSpPr>
            <a:spLocks noGrp="1"/>
          </p:cNvSpPr>
          <p:nvPr>
            <p:ph idx="1"/>
          </p:nvPr>
        </p:nvSpPr>
        <p:spPr/>
        <p:txBody>
          <a:bodyPr>
            <a:noAutofit/>
          </a:bodyPr>
          <a:lstStyle/>
          <a:p>
            <a:pPr>
              <a:lnSpc>
                <a:spcPct val="150000"/>
              </a:lnSpc>
            </a:pPr>
            <a:r>
              <a:rPr lang="en-US" sz="700" dirty="0">
                <a:solidFill>
                  <a:srgbClr val="0070C0"/>
                </a:solidFill>
              </a:rPr>
              <a:t>India:</a:t>
            </a:r>
          </a:p>
          <a:p>
            <a:pPr marL="285750" indent="-285750">
              <a:lnSpc>
                <a:spcPct val="150000"/>
              </a:lnSpc>
              <a:buFont typeface="Arial" panose="020B0604020202020204" pitchFamily="34" charset="0"/>
              <a:buChar char="•"/>
            </a:pPr>
            <a:r>
              <a:rPr lang="en-US" sz="700" dirty="0"/>
              <a:t>Before 2008: GDP increased by 0.12 units per year.</a:t>
            </a:r>
          </a:p>
          <a:p>
            <a:pPr marL="285750" indent="-285750">
              <a:lnSpc>
                <a:spcPct val="150000"/>
              </a:lnSpc>
              <a:buFont typeface="Arial" panose="020B0604020202020204" pitchFamily="34" charset="0"/>
              <a:buChar char="•"/>
            </a:pPr>
            <a:r>
              <a:rPr lang="en-US" sz="700" dirty="0"/>
              <a:t>Between 2008 and 2020: GDP decreased by 0.44 units per year.</a:t>
            </a:r>
          </a:p>
          <a:p>
            <a:pPr marL="285750" indent="-285750">
              <a:lnSpc>
                <a:spcPct val="150000"/>
              </a:lnSpc>
              <a:buFont typeface="Arial" panose="020B0604020202020204" pitchFamily="34" charset="0"/>
              <a:buChar char="•"/>
            </a:pPr>
            <a:r>
              <a:rPr lang="en-US" sz="700" dirty="0"/>
              <a:t>After 2020: GDP increased by 2.74 units per year.</a:t>
            </a:r>
          </a:p>
          <a:p>
            <a:pPr marL="285750" indent="-285750">
              <a:lnSpc>
                <a:spcPct val="150000"/>
              </a:lnSpc>
              <a:buFont typeface="Arial" panose="020B0604020202020204" pitchFamily="34" charset="0"/>
              <a:buChar char="•"/>
            </a:pPr>
            <a:r>
              <a:rPr lang="en-US" sz="700" dirty="0"/>
              <a:t>The overall model explains about 18.91% of the variance in GDP.</a:t>
            </a:r>
          </a:p>
          <a:p>
            <a:pPr>
              <a:lnSpc>
                <a:spcPct val="150000"/>
              </a:lnSpc>
            </a:pPr>
            <a:r>
              <a:rPr lang="en-US" sz="700" dirty="0">
                <a:solidFill>
                  <a:srgbClr val="0070C0"/>
                </a:solidFill>
              </a:rPr>
              <a:t>Madagascar:</a:t>
            </a:r>
          </a:p>
          <a:p>
            <a:pPr marL="285750" indent="-285750">
              <a:lnSpc>
                <a:spcPct val="150000"/>
              </a:lnSpc>
              <a:buFont typeface="Arial" panose="020B0604020202020204" pitchFamily="34" charset="0"/>
              <a:buChar char="•"/>
            </a:pPr>
            <a:r>
              <a:rPr lang="en-US" sz="700" dirty="0"/>
              <a:t>Before 2008: GDP increased by 0.087 units per year.</a:t>
            </a:r>
          </a:p>
          <a:p>
            <a:pPr marL="285750" indent="-285750">
              <a:lnSpc>
                <a:spcPct val="150000"/>
              </a:lnSpc>
              <a:buFont typeface="Arial" panose="020B0604020202020204" pitchFamily="34" charset="0"/>
              <a:buChar char="•"/>
            </a:pPr>
            <a:r>
              <a:rPr lang="en-US" sz="700" dirty="0"/>
              <a:t>Between 2008 and 2020: The trend is negative but not statistically significant.</a:t>
            </a:r>
          </a:p>
          <a:p>
            <a:pPr marL="285750" indent="-285750">
              <a:lnSpc>
                <a:spcPct val="150000"/>
              </a:lnSpc>
              <a:buFont typeface="Arial" panose="020B0604020202020204" pitchFamily="34" charset="0"/>
              <a:buChar char="•"/>
            </a:pPr>
            <a:r>
              <a:rPr lang="en-US" sz="700" dirty="0"/>
              <a:t>After 2020: GDP increased by 2.10 units per year.</a:t>
            </a:r>
          </a:p>
          <a:p>
            <a:pPr marL="285750" indent="-285750">
              <a:lnSpc>
                <a:spcPct val="150000"/>
              </a:lnSpc>
              <a:buFont typeface="Arial" panose="020B0604020202020204" pitchFamily="34" charset="0"/>
              <a:buChar char="•"/>
            </a:pPr>
            <a:r>
              <a:rPr lang="en-US" sz="700" dirty="0"/>
              <a:t>The overall model explains about 6.16% of the variance in GDP.</a:t>
            </a:r>
          </a:p>
          <a:p>
            <a:pPr>
              <a:lnSpc>
                <a:spcPct val="150000"/>
              </a:lnSpc>
            </a:pPr>
            <a:r>
              <a:rPr lang="en-US" sz="700" dirty="0">
                <a:solidFill>
                  <a:srgbClr val="0070C0"/>
                </a:solidFill>
              </a:rPr>
              <a:t>Brazil:</a:t>
            </a:r>
          </a:p>
          <a:p>
            <a:pPr marL="285750" indent="-285750">
              <a:lnSpc>
                <a:spcPct val="150000"/>
              </a:lnSpc>
              <a:buFont typeface="Arial" panose="020B0604020202020204" pitchFamily="34" charset="0"/>
              <a:buChar char="•"/>
            </a:pPr>
            <a:r>
              <a:rPr lang="en-US" sz="700" dirty="0"/>
              <a:t>Before 2008: GDP decreased by 0.14 units per year.</a:t>
            </a:r>
          </a:p>
          <a:p>
            <a:pPr marL="285750" indent="-285750">
              <a:lnSpc>
                <a:spcPct val="150000"/>
              </a:lnSpc>
              <a:buFont typeface="Arial" panose="020B0604020202020204" pitchFamily="34" charset="0"/>
              <a:buChar char="•"/>
            </a:pPr>
            <a:r>
              <a:rPr lang="en-US" sz="700" dirty="0"/>
              <a:t>Between 2008 and 2020: The trend is not statistically significant.</a:t>
            </a:r>
          </a:p>
          <a:p>
            <a:pPr marL="285750" indent="-285750">
              <a:lnSpc>
                <a:spcPct val="150000"/>
              </a:lnSpc>
              <a:buFont typeface="Arial" panose="020B0604020202020204" pitchFamily="34" charset="0"/>
              <a:buChar char="•"/>
            </a:pPr>
            <a:r>
              <a:rPr lang="en-US" sz="700" dirty="0"/>
              <a:t>After 2020: GDP increased by 2.53 units per year.</a:t>
            </a:r>
          </a:p>
          <a:p>
            <a:pPr marL="285750" indent="-285750">
              <a:lnSpc>
                <a:spcPct val="150000"/>
              </a:lnSpc>
              <a:buFont typeface="Arial" panose="020B0604020202020204" pitchFamily="34" charset="0"/>
              <a:buChar char="•"/>
            </a:pPr>
            <a:r>
              <a:rPr lang="en-US" sz="700" dirty="0"/>
              <a:t>The overall model explains about 27.38% of the variance in GDP.</a:t>
            </a:r>
          </a:p>
          <a:p>
            <a:pPr>
              <a:lnSpc>
                <a:spcPct val="150000"/>
              </a:lnSpc>
            </a:pPr>
            <a:r>
              <a:rPr lang="en-US" sz="700" dirty="0">
                <a:solidFill>
                  <a:srgbClr val="0070C0"/>
                </a:solidFill>
              </a:rPr>
              <a:t>United States:</a:t>
            </a:r>
          </a:p>
          <a:p>
            <a:pPr marL="285750" indent="-285750">
              <a:lnSpc>
                <a:spcPct val="150000"/>
              </a:lnSpc>
              <a:buFont typeface="Arial" panose="020B0604020202020204" pitchFamily="34" charset="0"/>
              <a:buChar char="•"/>
            </a:pPr>
            <a:r>
              <a:rPr lang="en-US" sz="700" dirty="0"/>
              <a:t>Before 2008: GDP decreased by 0.019 units per year.</a:t>
            </a:r>
          </a:p>
          <a:p>
            <a:pPr marL="285750" indent="-285750">
              <a:lnSpc>
                <a:spcPct val="150000"/>
              </a:lnSpc>
              <a:buFont typeface="Arial" panose="020B0604020202020204" pitchFamily="34" charset="0"/>
              <a:buChar char="•"/>
            </a:pPr>
            <a:r>
              <a:rPr lang="en-US" sz="700" dirty="0"/>
              <a:t>Between 2008 and 2020: GDP decreased by 0.079 units per year.</a:t>
            </a:r>
          </a:p>
          <a:p>
            <a:pPr marL="285750" indent="-285750">
              <a:lnSpc>
                <a:spcPct val="150000"/>
              </a:lnSpc>
              <a:buFont typeface="Arial" panose="020B0604020202020204" pitchFamily="34" charset="0"/>
              <a:buChar char="•"/>
            </a:pPr>
            <a:r>
              <a:rPr lang="en-US" sz="700" dirty="0"/>
              <a:t>After 2020: GDP increased by 1.30 units per year.</a:t>
            </a:r>
          </a:p>
          <a:p>
            <a:pPr marL="285750" indent="-285750">
              <a:lnSpc>
                <a:spcPct val="150000"/>
              </a:lnSpc>
              <a:buFont typeface="Arial" panose="020B0604020202020204" pitchFamily="34" charset="0"/>
              <a:buChar char="•"/>
            </a:pPr>
            <a:r>
              <a:rPr lang="en-US" sz="700" dirty="0"/>
              <a:t>The overall model explains about 5.9% of the variance in GDP</a:t>
            </a:r>
          </a:p>
          <a:p>
            <a:endParaRPr lang="en-US" sz="100" dirty="0"/>
          </a:p>
        </p:txBody>
      </p:sp>
    </p:spTree>
    <p:extLst>
      <p:ext uri="{BB962C8B-B14F-4D97-AF65-F5344CB8AC3E}">
        <p14:creationId xmlns:p14="http://schemas.microsoft.com/office/powerpoint/2010/main" val="550710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5">
            <a:extLst>
              <a:ext uri="{FF2B5EF4-FFF2-40B4-BE49-F238E27FC236}">
                <a16:creationId xmlns:a16="http://schemas.microsoft.com/office/drawing/2014/main" id="{F4AEA020-F47C-4D8F-B20C-E5BDB814AF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A graph with a line and dots&#10;&#10;Description automatically generated">
            <a:extLst>
              <a:ext uri="{FF2B5EF4-FFF2-40B4-BE49-F238E27FC236}">
                <a16:creationId xmlns:a16="http://schemas.microsoft.com/office/drawing/2014/main" id="{2E80270E-CBEE-B04E-9C11-8946590484E9}"/>
              </a:ext>
            </a:extLst>
          </p:cNvPr>
          <p:cNvPicPr>
            <a:picLocks noChangeAspect="1"/>
          </p:cNvPicPr>
          <p:nvPr/>
        </p:nvPicPr>
        <p:blipFill rotWithShape="1">
          <a:blip r:embed="rId2"/>
          <a:srcRect r="2927" b="-3"/>
          <a:stretch/>
        </p:blipFill>
        <p:spPr>
          <a:xfrm>
            <a:off x="1005840" y="545007"/>
            <a:ext cx="4990352" cy="2801817"/>
          </a:xfrm>
          <a:prstGeom prst="rect">
            <a:avLst/>
          </a:prstGeom>
        </p:spPr>
      </p:pic>
      <p:pic>
        <p:nvPicPr>
          <p:cNvPr id="9" name="Picture 8" descr="A graph with a line graph&#10;&#10;Description automatically generated">
            <a:extLst>
              <a:ext uri="{FF2B5EF4-FFF2-40B4-BE49-F238E27FC236}">
                <a16:creationId xmlns:a16="http://schemas.microsoft.com/office/drawing/2014/main" id="{B6AF1219-5E48-F84E-8384-3C18175DA953}"/>
              </a:ext>
            </a:extLst>
          </p:cNvPr>
          <p:cNvPicPr>
            <a:picLocks noChangeAspect="1"/>
          </p:cNvPicPr>
          <p:nvPr/>
        </p:nvPicPr>
        <p:blipFill rotWithShape="1">
          <a:blip r:embed="rId3"/>
          <a:srcRect l="1290" r="1636" b="-3"/>
          <a:stretch/>
        </p:blipFill>
        <p:spPr>
          <a:xfrm>
            <a:off x="6184526" y="545007"/>
            <a:ext cx="4990352" cy="2801817"/>
          </a:xfrm>
          <a:prstGeom prst="rect">
            <a:avLst/>
          </a:prstGeom>
        </p:spPr>
      </p:pic>
      <p:pic>
        <p:nvPicPr>
          <p:cNvPr id="7" name="Picture 6" descr="A graph with a line and dots&#10;&#10;Description automatically generated">
            <a:extLst>
              <a:ext uri="{FF2B5EF4-FFF2-40B4-BE49-F238E27FC236}">
                <a16:creationId xmlns:a16="http://schemas.microsoft.com/office/drawing/2014/main" id="{AF33CF44-38EA-5D48-A3CF-0D12F63F797B}"/>
              </a:ext>
            </a:extLst>
          </p:cNvPr>
          <p:cNvPicPr>
            <a:picLocks noChangeAspect="1"/>
          </p:cNvPicPr>
          <p:nvPr/>
        </p:nvPicPr>
        <p:blipFill rotWithShape="1">
          <a:blip r:embed="rId4"/>
          <a:srcRect r="2479" b="-2"/>
          <a:stretch/>
        </p:blipFill>
        <p:spPr>
          <a:xfrm>
            <a:off x="1005840" y="3518539"/>
            <a:ext cx="4990352" cy="2788943"/>
          </a:xfrm>
          <a:prstGeom prst="rect">
            <a:avLst/>
          </a:prstGeom>
        </p:spPr>
      </p:pic>
      <p:pic>
        <p:nvPicPr>
          <p:cNvPr id="5" name="Content Placeholder 4" descr="A graph with a line going up&#10;&#10;Description automatically generated">
            <a:extLst>
              <a:ext uri="{FF2B5EF4-FFF2-40B4-BE49-F238E27FC236}">
                <a16:creationId xmlns:a16="http://schemas.microsoft.com/office/drawing/2014/main" id="{7C0366C1-2DEF-CE44-9B6E-B57CAA9F9EB5}"/>
              </a:ext>
            </a:extLst>
          </p:cNvPr>
          <p:cNvPicPr>
            <a:picLocks noChangeAspect="1"/>
          </p:cNvPicPr>
          <p:nvPr/>
        </p:nvPicPr>
        <p:blipFill rotWithShape="1">
          <a:blip r:embed="rId5"/>
          <a:srcRect r="2479" b="-2"/>
          <a:stretch/>
        </p:blipFill>
        <p:spPr>
          <a:xfrm>
            <a:off x="6184526" y="3518539"/>
            <a:ext cx="4990352" cy="2788943"/>
          </a:xfrm>
          <a:prstGeom prst="rect">
            <a:avLst/>
          </a:prstGeom>
        </p:spPr>
      </p:pic>
      <p:sp>
        <p:nvSpPr>
          <p:cNvPr id="12" name="TextBox 11">
            <a:extLst>
              <a:ext uri="{FF2B5EF4-FFF2-40B4-BE49-F238E27FC236}">
                <a16:creationId xmlns:a16="http://schemas.microsoft.com/office/drawing/2014/main" id="{3D521118-3533-6746-9A1C-391353F3EC00}"/>
              </a:ext>
            </a:extLst>
          </p:cNvPr>
          <p:cNvSpPr txBox="1"/>
          <p:nvPr/>
        </p:nvSpPr>
        <p:spPr>
          <a:xfrm>
            <a:off x="3902925" y="175675"/>
            <a:ext cx="4990351" cy="369332"/>
          </a:xfrm>
          <a:prstGeom prst="rect">
            <a:avLst/>
          </a:prstGeom>
          <a:noFill/>
        </p:spPr>
        <p:txBody>
          <a:bodyPr wrap="square" rtlCol="0">
            <a:spAutoFit/>
          </a:bodyPr>
          <a:lstStyle/>
          <a:p>
            <a:r>
              <a:rPr lang="en-US" dirty="0"/>
              <a:t>Women in Business and Law Index Score</a:t>
            </a:r>
          </a:p>
        </p:txBody>
      </p:sp>
    </p:spTree>
    <p:extLst>
      <p:ext uri="{BB962C8B-B14F-4D97-AF65-F5344CB8AC3E}">
        <p14:creationId xmlns:p14="http://schemas.microsoft.com/office/powerpoint/2010/main" val="3598496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A709-E3BE-D546-BC26-CD826274EED8}"/>
              </a:ext>
            </a:extLst>
          </p:cNvPr>
          <p:cNvSpPr>
            <a:spLocks noGrp="1"/>
          </p:cNvSpPr>
          <p:nvPr>
            <p:ph type="title"/>
          </p:nvPr>
        </p:nvSpPr>
        <p:spPr/>
        <p:txBody>
          <a:bodyPr/>
          <a:lstStyle/>
          <a:p>
            <a:r>
              <a:rPr lang="en-US" dirty="0"/>
              <a:t>Summaries for Index Score</a:t>
            </a:r>
          </a:p>
        </p:txBody>
      </p:sp>
      <p:sp>
        <p:nvSpPr>
          <p:cNvPr id="3" name="Content Placeholder 2">
            <a:extLst>
              <a:ext uri="{FF2B5EF4-FFF2-40B4-BE49-F238E27FC236}">
                <a16:creationId xmlns:a16="http://schemas.microsoft.com/office/drawing/2014/main" id="{E75A7AA9-E1E2-AA48-A475-C01FB5410C08}"/>
              </a:ext>
            </a:extLst>
          </p:cNvPr>
          <p:cNvSpPr>
            <a:spLocks noGrp="1"/>
          </p:cNvSpPr>
          <p:nvPr>
            <p:ph idx="1"/>
          </p:nvPr>
        </p:nvSpPr>
        <p:spPr>
          <a:xfrm>
            <a:off x="5173569" y="1088901"/>
            <a:ext cx="6172412" cy="5197497"/>
          </a:xfrm>
        </p:spPr>
        <p:txBody>
          <a:bodyPr>
            <a:noAutofit/>
          </a:bodyPr>
          <a:lstStyle/>
          <a:p>
            <a:pPr algn="l"/>
            <a:r>
              <a:rPr lang="en-US" sz="1050" b="1" i="0" dirty="0">
                <a:solidFill>
                  <a:srgbClr val="0070C0"/>
                </a:solidFill>
                <a:effectLst/>
                <a:latin typeface="Söhne"/>
              </a:rPr>
              <a:t>India:</a:t>
            </a:r>
          </a:p>
          <a:p>
            <a:pPr>
              <a:lnSpc>
                <a:spcPct val="170000"/>
              </a:lnSpc>
              <a:buFont typeface="Arial" panose="020B0604020202020204" pitchFamily="34" charset="0"/>
              <a:buChar char="•"/>
            </a:pPr>
            <a:r>
              <a:rPr lang="en-US" sz="800" dirty="0"/>
              <a:t>Positive trend in Women Business and Law Index Score over the years.</a:t>
            </a:r>
          </a:p>
          <a:p>
            <a:pPr>
              <a:lnSpc>
                <a:spcPct val="170000"/>
              </a:lnSpc>
              <a:buFont typeface="Arial" panose="020B0604020202020204" pitchFamily="34" charset="0"/>
              <a:buChar char="•"/>
            </a:pPr>
            <a:r>
              <a:rPr lang="en-US" sz="800" dirty="0"/>
              <a:t>Slight positive shift after 2008.</a:t>
            </a:r>
          </a:p>
          <a:p>
            <a:pPr>
              <a:lnSpc>
                <a:spcPct val="170000"/>
              </a:lnSpc>
              <a:buFont typeface="Arial" panose="020B0604020202020204" pitchFamily="34" charset="0"/>
              <a:buChar char="•"/>
            </a:pPr>
            <a:r>
              <a:rPr lang="en-US" sz="800" dirty="0"/>
              <a:t>Positive shift after 2020.</a:t>
            </a:r>
          </a:p>
          <a:p>
            <a:pPr>
              <a:lnSpc>
                <a:spcPct val="170000"/>
              </a:lnSpc>
              <a:buFont typeface="Arial" panose="020B0604020202020204" pitchFamily="34" charset="0"/>
              <a:buChar char="•"/>
            </a:pPr>
            <a:r>
              <a:rPr lang="en-US" sz="800" dirty="0"/>
              <a:t>Overall positive impact of time on the score.</a:t>
            </a:r>
          </a:p>
          <a:p>
            <a:pPr>
              <a:lnSpc>
                <a:spcPct val="170000"/>
              </a:lnSpc>
            </a:pPr>
            <a:r>
              <a:rPr lang="en-US" sz="800" dirty="0">
                <a:solidFill>
                  <a:srgbClr val="0070C0"/>
                </a:solidFill>
              </a:rPr>
              <a:t>Madagascar:</a:t>
            </a:r>
          </a:p>
          <a:p>
            <a:pPr>
              <a:lnSpc>
                <a:spcPct val="170000"/>
              </a:lnSpc>
              <a:buFont typeface="Arial" panose="020B0604020202020204" pitchFamily="34" charset="0"/>
              <a:buChar char="•"/>
            </a:pPr>
            <a:r>
              <a:rPr lang="en-US" sz="800" dirty="0"/>
              <a:t>Positive trend in Women Business and Law Index Score over the years.</a:t>
            </a:r>
          </a:p>
          <a:p>
            <a:pPr>
              <a:lnSpc>
                <a:spcPct val="170000"/>
              </a:lnSpc>
              <a:buFont typeface="Arial" panose="020B0604020202020204" pitchFamily="34" charset="0"/>
              <a:buChar char="•"/>
            </a:pPr>
            <a:r>
              <a:rPr lang="en-US" sz="800" dirty="0"/>
              <a:t>Significant positive shift after 2008.</a:t>
            </a:r>
          </a:p>
          <a:p>
            <a:pPr>
              <a:lnSpc>
                <a:spcPct val="170000"/>
              </a:lnSpc>
              <a:buFont typeface="Arial" panose="020B0604020202020204" pitchFamily="34" charset="0"/>
              <a:buChar char="•"/>
            </a:pPr>
            <a:r>
              <a:rPr lang="en-US" sz="800" dirty="0"/>
              <a:t>Negative shift after 2020 (not statistically significant).</a:t>
            </a:r>
          </a:p>
          <a:p>
            <a:pPr>
              <a:lnSpc>
                <a:spcPct val="170000"/>
              </a:lnSpc>
              <a:buFont typeface="Arial" panose="020B0604020202020204" pitchFamily="34" charset="0"/>
              <a:buChar char="•"/>
            </a:pPr>
            <a:r>
              <a:rPr lang="en-US" sz="800" dirty="0"/>
              <a:t>Overall positive impact of time on the score.</a:t>
            </a:r>
          </a:p>
          <a:p>
            <a:pPr>
              <a:lnSpc>
                <a:spcPct val="170000"/>
              </a:lnSpc>
            </a:pPr>
            <a:r>
              <a:rPr lang="en-US" sz="1050" dirty="0">
                <a:solidFill>
                  <a:srgbClr val="0070C0"/>
                </a:solidFill>
              </a:rPr>
              <a:t>Brazil:</a:t>
            </a:r>
          </a:p>
          <a:p>
            <a:pPr>
              <a:lnSpc>
                <a:spcPct val="170000"/>
              </a:lnSpc>
              <a:buFont typeface="Arial" panose="020B0604020202020204" pitchFamily="34" charset="0"/>
              <a:buChar char="•"/>
            </a:pPr>
            <a:r>
              <a:rPr lang="en-US" sz="800" dirty="0"/>
              <a:t>Positive trend in Women Business and Law Index Score over the years.</a:t>
            </a:r>
          </a:p>
          <a:p>
            <a:pPr>
              <a:lnSpc>
                <a:spcPct val="170000"/>
              </a:lnSpc>
              <a:buFont typeface="Arial" panose="020B0604020202020204" pitchFamily="34" charset="0"/>
              <a:buChar char="•"/>
            </a:pPr>
            <a:r>
              <a:rPr lang="en-US" sz="800" dirty="0"/>
              <a:t>Negative shift after 2008 (not statistically significant).</a:t>
            </a:r>
          </a:p>
          <a:p>
            <a:pPr>
              <a:lnSpc>
                <a:spcPct val="170000"/>
              </a:lnSpc>
              <a:buFont typeface="Arial" panose="020B0604020202020204" pitchFamily="34" charset="0"/>
              <a:buChar char="•"/>
            </a:pPr>
            <a:r>
              <a:rPr lang="en-US" sz="800" dirty="0"/>
              <a:t>Negative shift after 2020 (not statistically significant).</a:t>
            </a:r>
          </a:p>
          <a:p>
            <a:pPr>
              <a:lnSpc>
                <a:spcPct val="170000"/>
              </a:lnSpc>
              <a:buFont typeface="Arial" panose="020B0604020202020204" pitchFamily="34" charset="0"/>
              <a:buChar char="•"/>
            </a:pPr>
            <a:r>
              <a:rPr lang="en-US" sz="800" dirty="0"/>
              <a:t>Overall positive impact of time on the score.</a:t>
            </a:r>
          </a:p>
          <a:p>
            <a:pPr>
              <a:lnSpc>
                <a:spcPct val="170000"/>
              </a:lnSpc>
            </a:pPr>
            <a:r>
              <a:rPr lang="en-US" sz="1000" dirty="0">
                <a:solidFill>
                  <a:srgbClr val="0070C0"/>
                </a:solidFill>
              </a:rPr>
              <a:t>United States:</a:t>
            </a:r>
          </a:p>
          <a:p>
            <a:pPr>
              <a:lnSpc>
                <a:spcPct val="170000"/>
              </a:lnSpc>
              <a:buFont typeface="Arial" panose="020B0604020202020204" pitchFamily="34" charset="0"/>
              <a:buChar char="•"/>
            </a:pPr>
            <a:r>
              <a:rPr lang="en-US" sz="800" dirty="0"/>
              <a:t>Positive trend in Women Business and Law Index Score over the years.</a:t>
            </a:r>
          </a:p>
          <a:p>
            <a:pPr>
              <a:lnSpc>
                <a:spcPct val="170000"/>
              </a:lnSpc>
              <a:buFont typeface="Arial" panose="020B0604020202020204" pitchFamily="34" charset="0"/>
              <a:buChar char="•"/>
            </a:pPr>
            <a:r>
              <a:rPr lang="en-US" sz="800" dirty="0"/>
              <a:t>Negative shift after 2008 (not statistically significant).</a:t>
            </a:r>
          </a:p>
          <a:p>
            <a:pPr>
              <a:lnSpc>
                <a:spcPct val="170000"/>
              </a:lnSpc>
              <a:buFont typeface="Arial" panose="020B0604020202020204" pitchFamily="34" charset="0"/>
              <a:buChar char="•"/>
            </a:pPr>
            <a:r>
              <a:rPr lang="en-US" sz="800" dirty="0"/>
              <a:t>Positive shift after 2020 (not statistically significant).</a:t>
            </a:r>
          </a:p>
          <a:p>
            <a:pPr>
              <a:lnSpc>
                <a:spcPct val="170000"/>
              </a:lnSpc>
              <a:buFont typeface="Arial" panose="020B0604020202020204" pitchFamily="34" charset="0"/>
              <a:buChar char="•"/>
            </a:pPr>
            <a:r>
              <a:rPr lang="en-US" sz="800" dirty="0"/>
              <a:t>Overall positive impact of time on the score.</a:t>
            </a:r>
          </a:p>
          <a:p>
            <a:pPr>
              <a:lnSpc>
                <a:spcPct val="170000"/>
              </a:lnSpc>
            </a:pPr>
            <a:br>
              <a:rPr lang="en-US" sz="800" dirty="0"/>
            </a:br>
            <a:endParaRPr lang="en-US" sz="800" dirty="0"/>
          </a:p>
        </p:txBody>
      </p:sp>
    </p:spTree>
    <p:extLst>
      <p:ext uri="{BB962C8B-B14F-4D97-AF65-F5344CB8AC3E}">
        <p14:creationId xmlns:p14="http://schemas.microsoft.com/office/powerpoint/2010/main" val="195674799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ED037-931B-974C-B12C-256D5DF7CAE6}"/>
              </a:ext>
            </a:extLst>
          </p:cNvPr>
          <p:cNvSpPr>
            <a:spLocks noGrp="1"/>
          </p:cNvSpPr>
          <p:nvPr>
            <p:ph type="title"/>
          </p:nvPr>
        </p:nvSpPr>
        <p:spPr>
          <a:xfrm>
            <a:off x="219171" y="705113"/>
            <a:ext cx="4274770" cy="5197498"/>
          </a:xfrm>
        </p:spPr>
        <p:txBody>
          <a:bodyPr/>
          <a:lstStyle/>
          <a:p>
            <a:r>
              <a:rPr lang="en-US" dirty="0"/>
              <a:t>Interpretations</a:t>
            </a:r>
          </a:p>
        </p:txBody>
      </p:sp>
      <p:sp>
        <p:nvSpPr>
          <p:cNvPr id="3" name="Content Placeholder 2">
            <a:extLst>
              <a:ext uri="{FF2B5EF4-FFF2-40B4-BE49-F238E27FC236}">
                <a16:creationId xmlns:a16="http://schemas.microsoft.com/office/drawing/2014/main" id="{06328E0E-4F54-A643-B55D-CCFADB25EDE3}"/>
              </a:ext>
            </a:extLst>
          </p:cNvPr>
          <p:cNvSpPr>
            <a:spLocks noGrp="1"/>
          </p:cNvSpPr>
          <p:nvPr>
            <p:ph idx="1"/>
          </p:nvPr>
        </p:nvSpPr>
        <p:spPr/>
        <p:txBody>
          <a:bodyPr>
            <a:normAutofit fontScale="77500" lnSpcReduction="20000"/>
          </a:bodyPr>
          <a:lstStyle/>
          <a:p>
            <a:pPr algn="l"/>
            <a:r>
              <a:rPr lang="en-US" sz="2100" i="0" dirty="0">
                <a:solidFill>
                  <a:schemeClr val="tx1"/>
                </a:solidFill>
                <a:effectLst/>
              </a:rPr>
              <a:t>GDP: The trends in GDP growth vary among the countries, with some experiencing dips and others showing consistent growth. The year 2020 seems to be a crucial point affecting the trajectories.</a:t>
            </a:r>
          </a:p>
          <a:p>
            <a:pPr algn="l"/>
            <a:r>
              <a:rPr lang="en-US" sz="2100" i="0" dirty="0">
                <a:solidFill>
                  <a:schemeClr val="tx1"/>
                </a:solidFill>
                <a:effectLst/>
              </a:rPr>
              <a:t>Women Business and the Law Index Score: Generally, there's an increasing trend, indicating improvements in legal rights and protections for women. However, Madagascar shows a deviation with a dip after 2020, suggesting a unique pattern.</a:t>
            </a:r>
          </a:p>
          <a:p>
            <a:pPr algn="l"/>
            <a:endParaRPr lang="en-US" sz="1700" dirty="0"/>
          </a:p>
          <a:p>
            <a:br>
              <a:rPr lang="en-US" dirty="0"/>
            </a:br>
            <a:endParaRPr lang="en-US" dirty="0"/>
          </a:p>
        </p:txBody>
      </p:sp>
    </p:spTree>
    <p:extLst>
      <p:ext uri="{BB962C8B-B14F-4D97-AF65-F5344CB8AC3E}">
        <p14:creationId xmlns:p14="http://schemas.microsoft.com/office/powerpoint/2010/main" val="2089289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176FF-53A6-3648-B1EC-9E545069F8CD}"/>
              </a:ext>
            </a:extLst>
          </p:cNvPr>
          <p:cNvSpPr>
            <a:spLocks noGrp="1"/>
          </p:cNvSpPr>
          <p:nvPr>
            <p:ph type="title"/>
          </p:nvPr>
        </p:nvSpPr>
        <p:spPr/>
        <p:txBody>
          <a:bodyPr/>
          <a:lstStyle/>
          <a:p>
            <a:r>
              <a:rPr lang="en-US" dirty="0"/>
              <a:t>Strengths and Weakness</a:t>
            </a:r>
          </a:p>
        </p:txBody>
      </p:sp>
      <p:sp>
        <p:nvSpPr>
          <p:cNvPr id="3" name="Content Placeholder 2">
            <a:extLst>
              <a:ext uri="{FF2B5EF4-FFF2-40B4-BE49-F238E27FC236}">
                <a16:creationId xmlns:a16="http://schemas.microsoft.com/office/drawing/2014/main" id="{3393CFFB-E9FA-2344-8FF6-70AB0BA1B60E}"/>
              </a:ext>
            </a:extLst>
          </p:cNvPr>
          <p:cNvSpPr>
            <a:spLocks noGrp="1"/>
          </p:cNvSpPr>
          <p:nvPr>
            <p:ph idx="1"/>
          </p:nvPr>
        </p:nvSpPr>
        <p:spPr/>
        <p:txBody>
          <a:bodyPr/>
          <a:lstStyle/>
          <a:p>
            <a:pPr marL="285750" indent="-285750">
              <a:buFont typeface="Arial" panose="020B0604020202020204" pitchFamily="34" charset="0"/>
              <a:buChar char="•"/>
            </a:pPr>
            <a:r>
              <a:rPr lang="en-US" dirty="0"/>
              <a:t>Captures changes in trends over time</a:t>
            </a:r>
          </a:p>
          <a:p>
            <a:pPr marL="285750" indent="-285750">
              <a:buFont typeface="Arial" panose="020B0604020202020204" pitchFamily="34" charset="0"/>
              <a:buChar char="•"/>
            </a:pPr>
            <a:r>
              <a:rPr lang="en-US" dirty="0"/>
              <a:t>Improves the fit and explain more variance in the data</a:t>
            </a:r>
          </a:p>
          <a:p>
            <a:pPr marL="285750" indent="-285750">
              <a:buFont typeface="Arial" panose="020B0604020202020204" pitchFamily="34" charset="0"/>
              <a:buChar char="•"/>
            </a:pPr>
            <a:r>
              <a:rPr lang="en-US" dirty="0"/>
              <a:t>Knots might result in underfitting, where the model fails to capture important nuances in the data</a:t>
            </a:r>
          </a:p>
          <a:p>
            <a:pPr marL="285750" indent="-285750">
              <a:buFont typeface="Arial" panose="020B0604020202020204" pitchFamily="34" charset="0"/>
              <a:buChar char="•"/>
            </a:pPr>
            <a:r>
              <a:rPr lang="en-US" dirty="0"/>
              <a:t>Sensitivity to Knot Placement</a:t>
            </a:r>
          </a:p>
          <a:p>
            <a:pPr marL="285750" indent="-285750">
              <a:buFont typeface="Arial" panose="020B0604020202020204" pitchFamily="34" charset="0"/>
              <a:buChar char="•"/>
            </a:pPr>
            <a:r>
              <a:rPr lang="en-US" dirty="0"/>
              <a:t>Risk of Overlooking Nonlinear Patterns</a:t>
            </a:r>
          </a:p>
        </p:txBody>
      </p:sp>
    </p:spTree>
    <p:extLst>
      <p:ext uri="{BB962C8B-B14F-4D97-AF65-F5344CB8AC3E}">
        <p14:creationId xmlns:p14="http://schemas.microsoft.com/office/powerpoint/2010/main" val="3260048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35" name="Rectangle 3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413CD7F-736E-4AF7-AB2B-473CAA9E1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03077-A72D-E74A-8B9B-3EB5D739A08C}"/>
              </a:ext>
            </a:extLst>
          </p:cNvPr>
          <p:cNvSpPr>
            <a:spLocks noGrp="1"/>
          </p:cNvSpPr>
          <p:nvPr>
            <p:ph type="title"/>
          </p:nvPr>
        </p:nvSpPr>
        <p:spPr>
          <a:xfrm>
            <a:off x="1635102" y="592947"/>
            <a:ext cx="8791787" cy="3895085"/>
          </a:xfrm>
        </p:spPr>
        <p:txBody>
          <a:bodyPr vert="horz" lIns="109728" tIns="109728" rIns="109728" bIns="91440" rtlCol="0" anchor="b">
            <a:normAutofit/>
          </a:bodyPr>
          <a:lstStyle/>
          <a:p>
            <a:pPr>
              <a:lnSpc>
                <a:spcPct val="125000"/>
              </a:lnSpc>
            </a:pPr>
            <a:r>
              <a:rPr lang="en-US" sz="7200" b="0" cap="all">
                <a:solidFill>
                  <a:schemeClr val="tx1">
                    <a:lumMod val="65000"/>
                    <a:lumOff val="35000"/>
                  </a:schemeClr>
                </a:solidFill>
              </a:rPr>
              <a:t>Thank you </a:t>
            </a:r>
          </a:p>
        </p:txBody>
      </p:sp>
      <p:sp>
        <p:nvSpPr>
          <p:cNvPr id="41" name="Rectangle 40">
            <a:extLst>
              <a:ext uri="{FF2B5EF4-FFF2-40B4-BE49-F238E27FC236}">
                <a16:creationId xmlns:a16="http://schemas.microsoft.com/office/drawing/2014/main" id="{55EDA2F5-6B28-478B-9AC4-43FE41E2B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01D712E-ABB9-4258-877D-9349C8577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7528E56-1447-4C98-882B-CE2627950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6534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9B90B7-1CF1-8E42-90AE-F6554667831E}"/>
              </a:ext>
            </a:extLst>
          </p:cNvPr>
          <p:cNvSpPr>
            <a:spLocks noGrp="1"/>
          </p:cNvSpPr>
          <p:nvPr>
            <p:ph type="title"/>
          </p:nvPr>
        </p:nvSpPr>
        <p:spPr>
          <a:xfrm>
            <a:off x="642918" y="1072110"/>
            <a:ext cx="3611029" cy="1862345"/>
          </a:xfrm>
        </p:spPr>
        <p:txBody>
          <a:bodyPr>
            <a:normAutofit/>
          </a:bodyPr>
          <a:lstStyle/>
          <a:p>
            <a:r>
              <a:rPr lang="en-US" sz="2800"/>
              <a:t>INTRODUCTION</a:t>
            </a:r>
          </a:p>
        </p:txBody>
      </p:sp>
      <p:sp>
        <p:nvSpPr>
          <p:cNvPr id="61" name="Rectangle 60">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73F6C4-5DA1-EF4B-B93C-D88E1FBB0A49}"/>
              </a:ext>
            </a:extLst>
          </p:cNvPr>
          <p:cNvSpPr>
            <a:spLocks noGrp="1"/>
          </p:cNvSpPr>
          <p:nvPr>
            <p:ph idx="1"/>
          </p:nvPr>
        </p:nvSpPr>
        <p:spPr>
          <a:xfrm>
            <a:off x="637874" y="2934455"/>
            <a:ext cx="3616073" cy="2840139"/>
          </a:xfrm>
        </p:spPr>
        <p:txBody>
          <a:bodyPr anchor="t">
            <a:normAutofit/>
          </a:bodyPr>
          <a:lstStyle/>
          <a:p>
            <a:r>
              <a:rPr lang="en-US" dirty="0"/>
              <a:t>Variables: </a:t>
            </a:r>
          </a:p>
          <a:p>
            <a:r>
              <a:rPr lang="en-US" dirty="0"/>
              <a:t>Sourced from World Bank </a:t>
            </a:r>
          </a:p>
          <a:p>
            <a:endParaRPr lang="en-US" dirty="0"/>
          </a:p>
          <a:p>
            <a:endParaRPr lang="en-US" dirty="0"/>
          </a:p>
          <a:p>
            <a:endParaRPr lang="en-US" dirty="0"/>
          </a:p>
        </p:txBody>
      </p:sp>
      <p:sp>
        <p:nvSpPr>
          <p:cNvPr id="63" name="Rectangle 62">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5">
            <a:extLst>
              <a:ext uri="{FF2B5EF4-FFF2-40B4-BE49-F238E27FC236}">
                <a16:creationId xmlns:a16="http://schemas.microsoft.com/office/drawing/2014/main" id="{EC479CC1-DD2D-B945-BC7F-0CD73669F829}"/>
              </a:ext>
            </a:extLst>
          </p:cNvPr>
          <p:cNvGraphicFramePr>
            <a:graphicFrameLocks noGrp="1"/>
          </p:cNvGraphicFramePr>
          <p:nvPr>
            <p:extLst>
              <p:ext uri="{D42A27DB-BD31-4B8C-83A1-F6EECF244321}">
                <p14:modId xmlns:p14="http://schemas.microsoft.com/office/powerpoint/2010/main" val="2309529329"/>
              </p:ext>
            </p:extLst>
          </p:nvPr>
        </p:nvGraphicFramePr>
        <p:xfrm>
          <a:off x="5188714" y="1734426"/>
          <a:ext cx="6514472" cy="3682953"/>
        </p:xfrm>
        <a:graphic>
          <a:graphicData uri="http://schemas.openxmlformats.org/drawingml/2006/table">
            <a:tbl>
              <a:tblPr firstRow="1" bandRow="1">
                <a:noFill/>
                <a:tableStyleId>{5C22544A-7EE6-4342-B048-85BDC9FD1C3A}</a:tableStyleId>
              </a:tblPr>
              <a:tblGrid>
                <a:gridCol w="1320791">
                  <a:extLst>
                    <a:ext uri="{9D8B030D-6E8A-4147-A177-3AD203B41FA5}">
                      <a16:colId xmlns:a16="http://schemas.microsoft.com/office/drawing/2014/main" val="2308355269"/>
                    </a:ext>
                  </a:extLst>
                </a:gridCol>
                <a:gridCol w="751288">
                  <a:extLst>
                    <a:ext uri="{9D8B030D-6E8A-4147-A177-3AD203B41FA5}">
                      <a16:colId xmlns:a16="http://schemas.microsoft.com/office/drawing/2014/main" val="3202564804"/>
                    </a:ext>
                  </a:extLst>
                </a:gridCol>
                <a:gridCol w="986069">
                  <a:extLst>
                    <a:ext uri="{9D8B030D-6E8A-4147-A177-3AD203B41FA5}">
                      <a16:colId xmlns:a16="http://schemas.microsoft.com/office/drawing/2014/main" val="849520576"/>
                    </a:ext>
                  </a:extLst>
                </a:gridCol>
                <a:gridCol w="1152637">
                  <a:extLst>
                    <a:ext uri="{9D8B030D-6E8A-4147-A177-3AD203B41FA5}">
                      <a16:colId xmlns:a16="http://schemas.microsoft.com/office/drawing/2014/main" val="4070319894"/>
                    </a:ext>
                  </a:extLst>
                </a:gridCol>
                <a:gridCol w="1328722">
                  <a:extLst>
                    <a:ext uri="{9D8B030D-6E8A-4147-A177-3AD203B41FA5}">
                      <a16:colId xmlns:a16="http://schemas.microsoft.com/office/drawing/2014/main" val="2395038865"/>
                    </a:ext>
                  </a:extLst>
                </a:gridCol>
                <a:gridCol w="974965">
                  <a:extLst>
                    <a:ext uri="{9D8B030D-6E8A-4147-A177-3AD203B41FA5}">
                      <a16:colId xmlns:a16="http://schemas.microsoft.com/office/drawing/2014/main" val="2319455403"/>
                    </a:ext>
                  </a:extLst>
                </a:gridCol>
              </a:tblGrid>
              <a:tr h="1457556">
                <a:tc>
                  <a:txBody>
                    <a:bodyPr/>
                    <a:lstStyle/>
                    <a:p>
                      <a:r>
                        <a:rPr lang="en-US" sz="1400" b="1">
                          <a:solidFill>
                            <a:schemeClr val="tx1">
                              <a:lumMod val="75000"/>
                              <a:lumOff val="25000"/>
                            </a:schemeClr>
                          </a:solidFill>
                        </a:rPr>
                        <a:t>Country </a:t>
                      </a:r>
                    </a:p>
                  </a:txBody>
                  <a:tcPr marL="141769" marR="106326" marT="70884" marB="70884">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en-US" sz="1400" b="1">
                          <a:solidFill>
                            <a:schemeClr val="tx1">
                              <a:lumMod val="75000"/>
                              <a:lumOff val="25000"/>
                            </a:schemeClr>
                          </a:solidFill>
                        </a:rPr>
                        <a:t>Year</a:t>
                      </a:r>
                    </a:p>
                  </a:txBody>
                  <a:tcPr marL="141769" marR="106326" marT="70884" marB="70884">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en-US" sz="1400" b="1" dirty="0">
                          <a:solidFill>
                            <a:schemeClr val="tx1">
                              <a:lumMod val="75000"/>
                              <a:lumOff val="25000"/>
                            </a:schemeClr>
                          </a:solidFill>
                        </a:rPr>
                        <a:t>GDP Growth</a:t>
                      </a:r>
                    </a:p>
                    <a:p>
                      <a:r>
                        <a:rPr lang="en-US" sz="1400" b="1" dirty="0">
                          <a:solidFill>
                            <a:schemeClr val="tx1">
                              <a:lumMod val="75000"/>
                              <a:lumOff val="25000"/>
                            </a:schemeClr>
                          </a:solidFill>
                        </a:rPr>
                        <a:t>(%)</a:t>
                      </a:r>
                    </a:p>
                  </a:txBody>
                  <a:tcPr marL="141769" marR="106326" marT="70884" marB="70884">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en-US" sz="1400" b="1" dirty="0">
                          <a:solidFill>
                            <a:schemeClr val="tx1">
                              <a:lumMod val="75000"/>
                              <a:lumOff val="25000"/>
                            </a:schemeClr>
                          </a:solidFill>
                        </a:rPr>
                        <a:t>Women Business Law Index Score (Scale 1-100)</a:t>
                      </a:r>
                    </a:p>
                  </a:txBody>
                  <a:tcPr marL="141769" marR="106326" marT="70884" marB="70884">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en-US" sz="1400" b="1" dirty="0">
                          <a:solidFill>
                            <a:schemeClr val="tx1">
                              <a:lumMod val="75000"/>
                              <a:lumOff val="25000"/>
                            </a:schemeClr>
                          </a:solidFill>
                        </a:rPr>
                        <a:t>Total Population </a:t>
                      </a:r>
                    </a:p>
                  </a:txBody>
                  <a:tcPr marL="141769" marR="106326" marT="70884" marB="70884">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en-US" sz="1400" b="1" dirty="0">
                          <a:solidFill>
                            <a:schemeClr val="tx1">
                              <a:lumMod val="75000"/>
                              <a:lumOff val="25000"/>
                            </a:schemeClr>
                          </a:solidFill>
                        </a:rPr>
                        <a:t>FDI inflows</a:t>
                      </a:r>
                    </a:p>
                  </a:txBody>
                  <a:tcPr marL="141769" marR="106326" marT="70884" marB="70884">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2275381310"/>
                  </a:ext>
                </a:extLst>
              </a:tr>
              <a:tr h="482899">
                <a:tc>
                  <a:txBody>
                    <a:bodyPr/>
                    <a:lstStyle/>
                    <a:p>
                      <a:r>
                        <a:rPr lang="en-US" sz="1000">
                          <a:solidFill>
                            <a:schemeClr val="tx1">
                              <a:lumMod val="75000"/>
                              <a:lumOff val="25000"/>
                            </a:schemeClr>
                          </a:solidFill>
                        </a:rPr>
                        <a:t>Madagascar(Low Income)</a:t>
                      </a: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endParaRPr lang="en-US" sz="1000">
                        <a:solidFill>
                          <a:schemeClr val="tx1">
                            <a:lumMod val="75000"/>
                            <a:lumOff val="25000"/>
                          </a:schemeClr>
                        </a:solidFill>
                      </a:endParaRP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endParaRPr lang="en-US" sz="1000">
                        <a:solidFill>
                          <a:schemeClr val="tx1">
                            <a:lumMod val="75000"/>
                            <a:lumOff val="25000"/>
                          </a:schemeClr>
                        </a:solidFill>
                      </a:endParaRP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endParaRPr lang="en-US" sz="1000">
                        <a:solidFill>
                          <a:schemeClr val="tx1">
                            <a:lumMod val="75000"/>
                            <a:lumOff val="25000"/>
                          </a:schemeClr>
                        </a:solidFill>
                      </a:endParaRP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endParaRPr lang="en-US" sz="1000">
                        <a:solidFill>
                          <a:schemeClr val="tx1">
                            <a:lumMod val="75000"/>
                            <a:lumOff val="25000"/>
                          </a:schemeClr>
                        </a:solidFill>
                      </a:endParaRP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endParaRPr lang="en-US" sz="1000">
                        <a:solidFill>
                          <a:schemeClr val="tx1">
                            <a:lumMod val="75000"/>
                            <a:lumOff val="25000"/>
                          </a:schemeClr>
                        </a:solidFill>
                      </a:endParaRP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4195570932"/>
                  </a:ext>
                </a:extLst>
              </a:tr>
              <a:tr h="482899">
                <a:tc>
                  <a:txBody>
                    <a:bodyPr/>
                    <a:lstStyle/>
                    <a:p>
                      <a:r>
                        <a:rPr lang="en-US" sz="1000">
                          <a:solidFill>
                            <a:schemeClr val="tx1">
                              <a:lumMod val="75000"/>
                              <a:lumOff val="25000"/>
                            </a:schemeClr>
                          </a:solidFill>
                        </a:rPr>
                        <a:t>India(Low Middle Income)</a:t>
                      </a: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endParaRPr lang="en-US" sz="1000">
                        <a:solidFill>
                          <a:schemeClr val="tx1">
                            <a:lumMod val="75000"/>
                            <a:lumOff val="25000"/>
                          </a:schemeClr>
                        </a:solidFill>
                      </a:endParaRP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endParaRPr lang="en-US" sz="1000">
                        <a:solidFill>
                          <a:schemeClr val="tx1">
                            <a:lumMod val="75000"/>
                            <a:lumOff val="25000"/>
                          </a:schemeClr>
                        </a:solidFill>
                      </a:endParaRP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endParaRPr lang="en-US" sz="1000">
                        <a:solidFill>
                          <a:schemeClr val="tx1">
                            <a:lumMod val="75000"/>
                            <a:lumOff val="25000"/>
                          </a:schemeClr>
                        </a:solidFill>
                      </a:endParaRP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endParaRPr lang="en-US" sz="1000">
                        <a:solidFill>
                          <a:schemeClr val="tx1">
                            <a:lumMod val="75000"/>
                            <a:lumOff val="25000"/>
                          </a:schemeClr>
                        </a:solidFill>
                      </a:endParaRP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endParaRPr lang="en-US" sz="1000">
                        <a:solidFill>
                          <a:schemeClr val="tx1">
                            <a:lumMod val="75000"/>
                            <a:lumOff val="25000"/>
                          </a:schemeClr>
                        </a:solidFill>
                      </a:endParaRP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10018462"/>
                  </a:ext>
                </a:extLst>
              </a:tr>
              <a:tr h="482899">
                <a:tc>
                  <a:txBody>
                    <a:bodyPr/>
                    <a:lstStyle/>
                    <a:p>
                      <a:r>
                        <a:rPr lang="en-US" sz="1000">
                          <a:solidFill>
                            <a:schemeClr val="tx1">
                              <a:lumMod val="75000"/>
                              <a:lumOff val="25000"/>
                            </a:schemeClr>
                          </a:solidFill>
                        </a:rPr>
                        <a:t>Brazil( Upper Middle Income)</a:t>
                      </a: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endParaRPr lang="en-US" sz="1000">
                        <a:solidFill>
                          <a:schemeClr val="tx1">
                            <a:lumMod val="75000"/>
                            <a:lumOff val="25000"/>
                          </a:schemeClr>
                        </a:solidFill>
                      </a:endParaRP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endParaRPr lang="en-US" sz="1000">
                        <a:solidFill>
                          <a:schemeClr val="tx1">
                            <a:lumMod val="75000"/>
                            <a:lumOff val="25000"/>
                          </a:schemeClr>
                        </a:solidFill>
                      </a:endParaRP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endParaRPr lang="en-US" sz="1000">
                        <a:solidFill>
                          <a:schemeClr val="tx1">
                            <a:lumMod val="75000"/>
                            <a:lumOff val="25000"/>
                          </a:schemeClr>
                        </a:solidFill>
                      </a:endParaRP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endParaRPr lang="en-US" sz="1000">
                        <a:solidFill>
                          <a:schemeClr val="tx1">
                            <a:lumMod val="75000"/>
                            <a:lumOff val="25000"/>
                          </a:schemeClr>
                        </a:solidFill>
                      </a:endParaRP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endParaRPr lang="en-US" sz="1000">
                        <a:solidFill>
                          <a:schemeClr val="tx1">
                            <a:lumMod val="75000"/>
                            <a:lumOff val="25000"/>
                          </a:schemeClr>
                        </a:solidFill>
                      </a:endParaRP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565756809"/>
                  </a:ext>
                </a:extLst>
              </a:tr>
              <a:tr h="482899">
                <a:tc>
                  <a:txBody>
                    <a:bodyPr/>
                    <a:lstStyle/>
                    <a:p>
                      <a:r>
                        <a:rPr lang="en-US" sz="1000">
                          <a:solidFill>
                            <a:schemeClr val="tx1">
                              <a:lumMod val="75000"/>
                              <a:lumOff val="25000"/>
                            </a:schemeClr>
                          </a:solidFill>
                        </a:rPr>
                        <a:t>United States(High Income)</a:t>
                      </a: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endParaRPr lang="en-US" sz="1000">
                        <a:solidFill>
                          <a:schemeClr val="tx1">
                            <a:lumMod val="75000"/>
                            <a:lumOff val="25000"/>
                          </a:schemeClr>
                        </a:solidFill>
                      </a:endParaRP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endParaRPr lang="en-US" sz="1000">
                        <a:solidFill>
                          <a:schemeClr val="tx1">
                            <a:lumMod val="75000"/>
                            <a:lumOff val="25000"/>
                          </a:schemeClr>
                        </a:solidFill>
                      </a:endParaRP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endParaRPr lang="en-US" sz="1000">
                        <a:solidFill>
                          <a:schemeClr val="tx1">
                            <a:lumMod val="75000"/>
                            <a:lumOff val="25000"/>
                          </a:schemeClr>
                        </a:solidFill>
                      </a:endParaRP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endParaRPr lang="en-US" sz="1000">
                        <a:solidFill>
                          <a:schemeClr val="tx1">
                            <a:lumMod val="75000"/>
                            <a:lumOff val="25000"/>
                          </a:schemeClr>
                        </a:solidFill>
                      </a:endParaRP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endParaRPr lang="en-US" sz="1000" dirty="0">
                        <a:solidFill>
                          <a:schemeClr val="tx1">
                            <a:lumMod val="75000"/>
                            <a:lumOff val="25000"/>
                          </a:schemeClr>
                        </a:solidFill>
                      </a:endParaRPr>
                    </a:p>
                  </a:txBody>
                  <a:tcPr marL="141769" marR="106326" marT="70884" marB="708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697176959"/>
                  </a:ext>
                </a:extLst>
              </a:tr>
            </a:tbl>
          </a:graphicData>
        </a:graphic>
      </p:graphicFrame>
    </p:spTree>
    <p:extLst>
      <p:ext uri="{BB962C8B-B14F-4D97-AF65-F5344CB8AC3E}">
        <p14:creationId xmlns:p14="http://schemas.microsoft.com/office/powerpoint/2010/main" val="837048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DFDC1-336E-5D44-9505-05D50C9C966D}"/>
              </a:ext>
            </a:extLst>
          </p:cNvPr>
          <p:cNvSpPr>
            <a:spLocks noGrp="1"/>
          </p:cNvSpPr>
          <p:nvPr>
            <p:ph type="title"/>
          </p:nvPr>
        </p:nvSpPr>
        <p:spPr/>
        <p:txBody>
          <a:bodyPr/>
          <a:lstStyle/>
          <a:p>
            <a:r>
              <a:rPr lang="en-US" dirty="0"/>
              <a:t>Research Question</a:t>
            </a:r>
          </a:p>
        </p:txBody>
      </p:sp>
      <p:sp>
        <p:nvSpPr>
          <p:cNvPr id="3" name="Content Placeholder 2">
            <a:extLst>
              <a:ext uri="{FF2B5EF4-FFF2-40B4-BE49-F238E27FC236}">
                <a16:creationId xmlns:a16="http://schemas.microsoft.com/office/drawing/2014/main" id="{E9381950-7270-DA4C-A36C-DFDB0802AFE6}"/>
              </a:ext>
            </a:extLst>
          </p:cNvPr>
          <p:cNvSpPr>
            <a:spLocks noGrp="1"/>
          </p:cNvSpPr>
          <p:nvPr>
            <p:ph idx="1"/>
          </p:nvPr>
        </p:nvSpPr>
        <p:spPr/>
        <p:txBody>
          <a:bodyPr/>
          <a:lstStyle/>
          <a:p>
            <a:r>
              <a:rPr lang="en-US" dirty="0"/>
              <a:t>How have the variables evolved over time, and are there long-term trends that can be identified for different countries?</a:t>
            </a:r>
          </a:p>
          <a:p>
            <a:r>
              <a:rPr lang="en-US" dirty="0"/>
              <a:t>Going to have a closer look on, 2008 Financial Crisis, Pandemic 2020 </a:t>
            </a:r>
          </a:p>
        </p:txBody>
      </p:sp>
    </p:spTree>
    <p:extLst>
      <p:ext uri="{BB962C8B-B14F-4D97-AF65-F5344CB8AC3E}">
        <p14:creationId xmlns:p14="http://schemas.microsoft.com/office/powerpoint/2010/main" val="236814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4" name="Rectangle 1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8050FD-90F0-F543-B662-0D3F2AA91314}"/>
              </a:ext>
            </a:extLst>
          </p:cNvPr>
          <p:cNvSpPr>
            <a:spLocks noGrp="1"/>
          </p:cNvSpPr>
          <p:nvPr>
            <p:ph type="title"/>
          </p:nvPr>
        </p:nvSpPr>
        <p:spPr>
          <a:xfrm>
            <a:off x="1635103" y="1057522"/>
            <a:ext cx="4741843" cy="2173433"/>
          </a:xfrm>
        </p:spPr>
        <p:txBody>
          <a:bodyPr vert="horz" lIns="109728" tIns="109728" rIns="109728" bIns="91440" rtlCol="0" anchor="ctr">
            <a:normAutofit/>
          </a:bodyPr>
          <a:lstStyle/>
          <a:p>
            <a:pPr>
              <a:lnSpc>
                <a:spcPct val="125000"/>
              </a:lnSpc>
            </a:pPr>
            <a:r>
              <a:rPr lang="en-US" sz="4400" b="0" cap="all" dirty="0">
                <a:solidFill>
                  <a:schemeClr val="bg1"/>
                </a:solidFill>
              </a:rPr>
              <a:t>Data Description </a:t>
            </a:r>
          </a:p>
        </p:txBody>
      </p:sp>
      <p:sp>
        <p:nvSpPr>
          <p:cNvPr id="20" name="Rectangle 19">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7CAD65F-AAC9-4CC9-B5F5-E963F24F4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9936" y="-1"/>
            <a:ext cx="533206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ar chart">
            <a:extLst>
              <a:ext uri="{FF2B5EF4-FFF2-40B4-BE49-F238E27FC236}">
                <a16:creationId xmlns:a16="http://schemas.microsoft.com/office/drawing/2014/main" id="{0F1A02E0-2018-9123-84F7-63FE449DCF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4569" y="1215596"/>
            <a:ext cx="4362798" cy="4362798"/>
          </a:xfrm>
          <a:prstGeom prst="rect">
            <a:avLst/>
          </a:prstGeom>
        </p:spPr>
      </p:pic>
      <p:sp>
        <p:nvSpPr>
          <p:cNvPr id="4" name="TextBox 3">
            <a:extLst>
              <a:ext uri="{FF2B5EF4-FFF2-40B4-BE49-F238E27FC236}">
                <a16:creationId xmlns:a16="http://schemas.microsoft.com/office/drawing/2014/main" id="{5DDBD153-4F44-5A46-A815-C1BB49BAB0CD}"/>
              </a:ext>
            </a:extLst>
          </p:cNvPr>
          <p:cNvSpPr txBox="1"/>
          <p:nvPr/>
        </p:nvSpPr>
        <p:spPr>
          <a:xfrm>
            <a:off x="2096429" y="3891776"/>
            <a:ext cx="3702205" cy="923330"/>
          </a:xfrm>
          <a:prstGeom prst="rect">
            <a:avLst/>
          </a:prstGeom>
          <a:noFill/>
        </p:spPr>
        <p:txBody>
          <a:bodyPr wrap="square" rtlCol="0">
            <a:spAutoFit/>
          </a:bodyPr>
          <a:lstStyle/>
          <a:p>
            <a:r>
              <a:rPr lang="en-US" dirty="0"/>
              <a:t>For the presentation sticking to just GDP and Women Business Law Index Score</a:t>
            </a:r>
          </a:p>
        </p:txBody>
      </p:sp>
    </p:spTree>
    <p:extLst>
      <p:ext uri="{BB962C8B-B14F-4D97-AF65-F5344CB8AC3E}">
        <p14:creationId xmlns:p14="http://schemas.microsoft.com/office/powerpoint/2010/main" val="3985477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8" name="Rectangle 125">
            <a:extLst>
              <a:ext uri="{FF2B5EF4-FFF2-40B4-BE49-F238E27FC236}">
                <a16:creationId xmlns:a16="http://schemas.microsoft.com/office/drawing/2014/main" id="{34EE865D-5A59-4DD1-A94D-A8DBE4A9E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27">
            <a:extLst>
              <a:ext uri="{FF2B5EF4-FFF2-40B4-BE49-F238E27FC236}">
                <a16:creationId xmlns:a16="http://schemas.microsoft.com/office/drawing/2014/main" id="{2E23EFB5-5855-497F-AC57-6C1941487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455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aph of different colored dots&#10;&#10;Description automatically generated">
            <a:extLst>
              <a:ext uri="{FF2B5EF4-FFF2-40B4-BE49-F238E27FC236}">
                <a16:creationId xmlns:a16="http://schemas.microsoft.com/office/drawing/2014/main" id="{19CA4213-45C8-434C-BD3B-74FD36D54635}"/>
              </a:ext>
            </a:extLst>
          </p:cNvPr>
          <p:cNvPicPr>
            <a:picLocks noChangeAspect="1"/>
          </p:cNvPicPr>
          <p:nvPr/>
        </p:nvPicPr>
        <p:blipFill>
          <a:blip r:embed="rId2"/>
          <a:stretch>
            <a:fillRect/>
          </a:stretch>
        </p:blipFill>
        <p:spPr>
          <a:xfrm>
            <a:off x="0" y="51628"/>
            <a:ext cx="12192000" cy="6754744"/>
          </a:xfrm>
          <a:prstGeom prst="rect">
            <a:avLst/>
          </a:prstGeom>
        </p:spPr>
      </p:pic>
    </p:spTree>
    <p:extLst>
      <p:ext uri="{BB962C8B-B14F-4D97-AF65-F5344CB8AC3E}">
        <p14:creationId xmlns:p14="http://schemas.microsoft.com/office/powerpoint/2010/main" val="4121609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4EE865D-5A59-4DD1-A94D-A8DBE4A9E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graph showing different colored dots&#10;&#10;Description automatically generated with medium confidence">
            <a:extLst>
              <a:ext uri="{FF2B5EF4-FFF2-40B4-BE49-F238E27FC236}">
                <a16:creationId xmlns:a16="http://schemas.microsoft.com/office/drawing/2014/main" id="{E4452248-DB98-CC4C-9EEF-A4BB688F9D26}"/>
              </a:ext>
            </a:extLst>
          </p:cNvPr>
          <p:cNvPicPr>
            <a:picLocks noGrp="1" noChangeAspect="1"/>
          </p:cNvPicPr>
          <p:nvPr>
            <p:ph idx="1"/>
          </p:nvPr>
        </p:nvPicPr>
        <p:blipFill rotWithShape="1">
          <a:blip r:embed="rId2"/>
          <a:srcRect r="1334"/>
          <a:stretch/>
        </p:blipFill>
        <p:spPr>
          <a:xfrm>
            <a:off x="20" y="10"/>
            <a:ext cx="12191981" cy="6857990"/>
          </a:xfrm>
          <a:prstGeom prst="rect">
            <a:avLst/>
          </a:prstGeom>
        </p:spPr>
      </p:pic>
    </p:spTree>
    <p:extLst>
      <p:ext uri="{BB962C8B-B14F-4D97-AF65-F5344CB8AC3E}">
        <p14:creationId xmlns:p14="http://schemas.microsoft.com/office/powerpoint/2010/main" val="1244444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4EE865D-5A59-4DD1-A94D-A8DBE4A9E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2D6695C9-8BFD-9040-AF4E-92B0E17C586E}"/>
              </a:ext>
            </a:extLst>
          </p:cNvPr>
          <p:cNvPicPr>
            <a:picLocks noChangeAspect="1"/>
          </p:cNvPicPr>
          <p:nvPr/>
        </p:nvPicPr>
        <p:blipFill>
          <a:blip r:embed="rId2"/>
          <a:stretch>
            <a:fillRect/>
          </a:stretch>
        </p:blipFill>
        <p:spPr>
          <a:xfrm>
            <a:off x="765693" y="643467"/>
            <a:ext cx="5045159" cy="4931643"/>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28EE8E21-3D71-E540-9BF7-18D937BB6671}"/>
              </a:ext>
            </a:extLst>
          </p:cNvPr>
          <p:cNvPicPr>
            <a:picLocks noChangeAspect="1"/>
          </p:cNvPicPr>
          <p:nvPr/>
        </p:nvPicPr>
        <p:blipFill>
          <a:blip r:embed="rId3"/>
          <a:stretch>
            <a:fillRect/>
          </a:stretch>
        </p:blipFill>
        <p:spPr>
          <a:xfrm>
            <a:off x="6356221" y="643466"/>
            <a:ext cx="5045160" cy="4931644"/>
          </a:xfrm>
          <a:prstGeom prst="rect">
            <a:avLst/>
          </a:prstGeom>
        </p:spPr>
      </p:pic>
      <p:sp>
        <p:nvSpPr>
          <p:cNvPr id="23" name="Rectangle 22">
            <a:extLst>
              <a:ext uri="{FF2B5EF4-FFF2-40B4-BE49-F238E27FC236}">
                <a16:creationId xmlns:a16="http://schemas.microsoft.com/office/drawing/2014/main" id="{2E23EFB5-5855-497F-AC57-6C1941487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455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nut 16">
            <a:extLst>
              <a:ext uri="{FF2B5EF4-FFF2-40B4-BE49-F238E27FC236}">
                <a16:creationId xmlns:a16="http://schemas.microsoft.com/office/drawing/2014/main" id="{958F6040-1FEE-4745-9822-62BBFC7CC85C}"/>
              </a:ext>
            </a:extLst>
          </p:cNvPr>
          <p:cNvSpPr/>
          <p:nvPr/>
        </p:nvSpPr>
        <p:spPr>
          <a:xfrm>
            <a:off x="2977377" y="5196469"/>
            <a:ext cx="1360448" cy="289432"/>
          </a:xfrm>
          <a:prstGeom prst="donu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Donut 24">
            <a:extLst>
              <a:ext uri="{FF2B5EF4-FFF2-40B4-BE49-F238E27FC236}">
                <a16:creationId xmlns:a16="http://schemas.microsoft.com/office/drawing/2014/main" id="{36B09A96-8D80-5345-8685-063ACD36459A}"/>
              </a:ext>
            </a:extLst>
          </p:cNvPr>
          <p:cNvSpPr/>
          <p:nvPr/>
        </p:nvSpPr>
        <p:spPr>
          <a:xfrm>
            <a:off x="2784089" y="2775252"/>
            <a:ext cx="1360448" cy="289432"/>
          </a:xfrm>
          <a:prstGeom prst="donu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Donut 25">
            <a:extLst>
              <a:ext uri="{FF2B5EF4-FFF2-40B4-BE49-F238E27FC236}">
                <a16:creationId xmlns:a16="http://schemas.microsoft.com/office/drawing/2014/main" id="{C77F567F-E589-6B47-9B20-3DEF1437ED4C}"/>
              </a:ext>
            </a:extLst>
          </p:cNvPr>
          <p:cNvSpPr/>
          <p:nvPr/>
        </p:nvSpPr>
        <p:spPr>
          <a:xfrm>
            <a:off x="8627328" y="5196469"/>
            <a:ext cx="1360448" cy="289432"/>
          </a:xfrm>
          <a:prstGeom prst="donu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Donut 26">
            <a:extLst>
              <a:ext uri="{FF2B5EF4-FFF2-40B4-BE49-F238E27FC236}">
                <a16:creationId xmlns:a16="http://schemas.microsoft.com/office/drawing/2014/main" id="{043F1579-7125-DD48-BA4F-68D42BF5AFB3}"/>
              </a:ext>
            </a:extLst>
          </p:cNvPr>
          <p:cNvSpPr/>
          <p:nvPr/>
        </p:nvSpPr>
        <p:spPr>
          <a:xfrm>
            <a:off x="8538119" y="2775252"/>
            <a:ext cx="1360448" cy="289432"/>
          </a:xfrm>
          <a:prstGeom prst="donu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553EA8ED-4A84-C346-876E-4696247DF8F7}"/>
              </a:ext>
            </a:extLst>
          </p:cNvPr>
          <p:cNvSpPr txBox="1"/>
          <p:nvPr/>
        </p:nvSpPr>
        <p:spPr>
          <a:xfrm>
            <a:off x="4402016" y="274135"/>
            <a:ext cx="3668751" cy="369332"/>
          </a:xfrm>
          <a:prstGeom prst="rect">
            <a:avLst/>
          </a:prstGeom>
          <a:noFill/>
        </p:spPr>
        <p:txBody>
          <a:bodyPr wrap="square" rtlCol="0">
            <a:spAutoFit/>
          </a:bodyPr>
          <a:lstStyle/>
          <a:p>
            <a:r>
              <a:rPr lang="en-US" dirty="0"/>
              <a:t>GDP Growth for Countries</a:t>
            </a:r>
          </a:p>
        </p:txBody>
      </p:sp>
    </p:spTree>
    <p:extLst>
      <p:ext uri="{BB962C8B-B14F-4D97-AF65-F5344CB8AC3E}">
        <p14:creationId xmlns:p14="http://schemas.microsoft.com/office/powerpoint/2010/main" val="162492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graph of a graph showing the value of a business&#10;&#10;Description automatically generated with medium confidence">
            <a:extLst>
              <a:ext uri="{FF2B5EF4-FFF2-40B4-BE49-F238E27FC236}">
                <a16:creationId xmlns:a16="http://schemas.microsoft.com/office/drawing/2014/main" id="{59E12A79-052A-1D4E-B8E8-89C0D27C9327}"/>
              </a:ext>
            </a:extLst>
          </p:cNvPr>
          <p:cNvPicPr>
            <a:picLocks noChangeAspect="1"/>
          </p:cNvPicPr>
          <p:nvPr/>
        </p:nvPicPr>
        <p:blipFill>
          <a:blip r:embed="rId3"/>
          <a:stretch>
            <a:fillRect/>
          </a:stretch>
        </p:blipFill>
        <p:spPr>
          <a:xfrm>
            <a:off x="779497" y="321734"/>
            <a:ext cx="4782174" cy="2905170"/>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F9F3AA37-A3BB-7944-90E7-5CBE34A72323}"/>
              </a:ext>
            </a:extLst>
          </p:cNvPr>
          <p:cNvPicPr>
            <a:picLocks noChangeAspect="1"/>
          </p:cNvPicPr>
          <p:nvPr/>
        </p:nvPicPr>
        <p:blipFill rotWithShape="1">
          <a:blip r:embed="rId4"/>
          <a:srcRect r="20957"/>
          <a:stretch/>
        </p:blipFill>
        <p:spPr>
          <a:xfrm>
            <a:off x="618503" y="3631096"/>
            <a:ext cx="5104160" cy="2760560"/>
          </a:xfrm>
          <a:prstGeom prst="rect">
            <a:avLst/>
          </a:prstGeom>
        </p:spPr>
      </p:pic>
      <p:sp>
        <p:nvSpPr>
          <p:cNvPr id="18" name="Rectangle 17">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with red line and white text&#10;&#10;Description automatically generated">
            <a:extLst>
              <a:ext uri="{FF2B5EF4-FFF2-40B4-BE49-F238E27FC236}">
                <a16:creationId xmlns:a16="http://schemas.microsoft.com/office/drawing/2014/main" id="{AC167EC2-DF54-1140-BD2C-9C86AB147DE8}"/>
              </a:ext>
            </a:extLst>
          </p:cNvPr>
          <p:cNvPicPr>
            <a:picLocks noChangeAspect="1"/>
          </p:cNvPicPr>
          <p:nvPr/>
        </p:nvPicPr>
        <p:blipFill>
          <a:blip r:embed="rId5"/>
          <a:stretch>
            <a:fillRect/>
          </a:stretch>
        </p:blipFill>
        <p:spPr>
          <a:xfrm>
            <a:off x="6308034" y="1708316"/>
            <a:ext cx="5426764" cy="3296757"/>
          </a:xfrm>
          <a:prstGeom prst="rect">
            <a:avLst/>
          </a:prstGeom>
        </p:spPr>
      </p:pic>
    </p:spTree>
    <p:extLst>
      <p:ext uri="{BB962C8B-B14F-4D97-AF65-F5344CB8AC3E}">
        <p14:creationId xmlns:p14="http://schemas.microsoft.com/office/powerpoint/2010/main" val="1550211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aph of a graph showing the difference between a certain value and a certain value&#10;&#10;Description automatically generated with medium confidence">
            <a:extLst>
              <a:ext uri="{FF2B5EF4-FFF2-40B4-BE49-F238E27FC236}">
                <a16:creationId xmlns:a16="http://schemas.microsoft.com/office/drawing/2014/main" id="{A2B10C5B-9A39-D141-8F0D-EF8EB370A045}"/>
              </a:ext>
            </a:extLst>
          </p:cNvPr>
          <p:cNvPicPr>
            <a:picLocks noChangeAspect="1"/>
          </p:cNvPicPr>
          <p:nvPr/>
        </p:nvPicPr>
        <p:blipFill>
          <a:blip r:embed="rId2"/>
          <a:stretch>
            <a:fillRect/>
          </a:stretch>
        </p:blipFill>
        <p:spPr>
          <a:xfrm>
            <a:off x="779497" y="321734"/>
            <a:ext cx="4782174" cy="2905170"/>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1B0F3567-B2EA-9240-94FC-DD716D9E3432}"/>
              </a:ext>
            </a:extLst>
          </p:cNvPr>
          <p:cNvPicPr>
            <a:picLocks noChangeAspect="1"/>
          </p:cNvPicPr>
          <p:nvPr/>
        </p:nvPicPr>
        <p:blipFill rotWithShape="1">
          <a:blip r:embed="rId3"/>
          <a:srcRect r="3303"/>
          <a:stretch/>
        </p:blipFill>
        <p:spPr>
          <a:xfrm>
            <a:off x="460553" y="3631096"/>
            <a:ext cx="5420059" cy="2760560"/>
          </a:xfrm>
          <a:prstGeom prst="rect">
            <a:avLst/>
          </a:prstGeom>
        </p:spPr>
      </p:pic>
      <p:sp>
        <p:nvSpPr>
          <p:cNvPr id="24" name="Rectangle 23">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showing the growth of a business&#10;&#10;Description automatically generated">
            <a:extLst>
              <a:ext uri="{FF2B5EF4-FFF2-40B4-BE49-F238E27FC236}">
                <a16:creationId xmlns:a16="http://schemas.microsoft.com/office/drawing/2014/main" id="{3199B850-4552-3B49-8A0C-756711A078DF}"/>
              </a:ext>
            </a:extLst>
          </p:cNvPr>
          <p:cNvPicPr>
            <a:picLocks noChangeAspect="1"/>
          </p:cNvPicPr>
          <p:nvPr/>
        </p:nvPicPr>
        <p:blipFill>
          <a:blip r:embed="rId4"/>
          <a:stretch>
            <a:fillRect/>
          </a:stretch>
        </p:blipFill>
        <p:spPr>
          <a:xfrm>
            <a:off x="6308034" y="1708316"/>
            <a:ext cx="5426764" cy="3296757"/>
          </a:xfrm>
          <a:prstGeom prst="rect">
            <a:avLst/>
          </a:prstGeom>
        </p:spPr>
      </p:pic>
    </p:spTree>
    <p:extLst>
      <p:ext uri="{BB962C8B-B14F-4D97-AF65-F5344CB8AC3E}">
        <p14:creationId xmlns:p14="http://schemas.microsoft.com/office/powerpoint/2010/main" val="3683449332"/>
      </p:ext>
    </p:extLst>
  </p:cSld>
  <p:clrMapOvr>
    <a:masterClrMapping/>
  </p:clrMapOvr>
</p:sld>
</file>

<file path=ppt/theme/theme1.xml><?xml version="1.0" encoding="utf-8"?>
<a:theme xmlns:a="http://schemas.openxmlformats.org/drawingml/2006/main" name="ShojiVTI">
  <a:themeElements>
    <a:clrScheme name="AnalogousFromLightSeedRightStep">
      <a:dk1>
        <a:srgbClr val="000000"/>
      </a:dk1>
      <a:lt1>
        <a:srgbClr val="FFFFFF"/>
      </a:lt1>
      <a:dk2>
        <a:srgbClr val="3D3522"/>
      </a:dk2>
      <a:lt2>
        <a:srgbClr val="E2E6E8"/>
      </a:lt2>
      <a:accent1>
        <a:srgbClr val="C89785"/>
      </a:accent1>
      <a:accent2>
        <a:srgbClr val="B59F6F"/>
      </a:accent2>
      <a:accent3>
        <a:srgbClr val="A2A776"/>
      </a:accent3>
      <a:accent4>
        <a:srgbClr val="8AAC6A"/>
      </a:accent4>
      <a:accent5>
        <a:srgbClr val="7CAF78"/>
      </a:accent5>
      <a:accent6>
        <a:srgbClr val="6DB285"/>
      </a:accent6>
      <a:hlink>
        <a:srgbClr val="5D8A9A"/>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alogousFromLightSeedRightStep">
    <a:dk1>
      <a:srgbClr val="000000"/>
    </a:dk1>
    <a:lt1>
      <a:srgbClr val="FFFFFF"/>
    </a:lt1>
    <a:dk2>
      <a:srgbClr val="3D3522"/>
    </a:dk2>
    <a:lt2>
      <a:srgbClr val="E2E6E8"/>
    </a:lt2>
    <a:accent1>
      <a:srgbClr val="C89785"/>
    </a:accent1>
    <a:accent2>
      <a:srgbClr val="B59F6F"/>
    </a:accent2>
    <a:accent3>
      <a:srgbClr val="A2A776"/>
    </a:accent3>
    <a:accent4>
      <a:srgbClr val="8AAC6A"/>
    </a:accent4>
    <a:accent5>
      <a:srgbClr val="7CAF78"/>
    </a:accent5>
    <a:accent6>
      <a:srgbClr val="6DB285"/>
    </a:accent6>
    <a:hlink>
      <a:srgbClr val="5D8A9A"/>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
  <TotalTime>2596</TotalTime>
  <Words>852</Words>
  <Application>Microsoft Macintosh PowerPoint</Application>
  <PresentationFormat>Widescreen</PresentationFormat>
  <Paragraphs>100</Paragraphs>
  <Slides>19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Meiryo</vt:lpstr>
      <vt:lpstr>Arial</vt:lpstr>
      <vt:lpstr>Calibri</vt:lpstr>
      <vt:lpstr>Corbel</vt:lpstr>
      <vt:lpstr>Söhne</vt:lpstr>
      <vt:lpstr>ShojiVTI</vt:lpstr>
      <vt:lpstr>Analysis of Economic Indicators OVER TIME ACROSS WORLD</vt:lpstr>
      <vt:lpstr>INTRODUCTION</vt:lpstr>
      <vt:lpstr>Research Question</vt:lpstr>
      <vt:lpstr>Data Description </vt:lpstr>
      <vt:lpstr>PowerPoint Presentation</vt:lpstr>
      <vt:lpstr>PowerPoint Presentation</vt:lpstr>
      <vt:lpstr>PowerPoint Presentation</vt:lpstr>
      <vt:lpstr>PowerPoint Presentation</vt:lpstr>
      <vt:lpstr>PowerPoint Presentation</vt:lpstr>
      <vt:lpstr>Why not Simple linear Regression? </vt:lpstr>
      <vt:lpstr>Spline : Piecewise linear Regression Model</vt:lpstr>
      <vt:lpstr>Theoretical Model and Fitted Model</vt:lpstr>
      <vt:lpstr>PowerPoint Presentation</vt:lpstr>
      <vt:lpstr>Summaries</vt:lpstr>
      <vt:lpstr>PowerPoint Presentation</vt:lpstr>
      <vt:lpstr>Summaries for Index Score</vt:lpstr>
      <vt:lpstr>Interpretations</vt:lpstr>
      <vt:lpstr>Strengths and Weakness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Economic Indicators OVER TIME ACROSS WORLD</dc:title>
  <dc:creator>Ilina Jha</dc:creator>
  <cp:lastModifiedBy>Ilina Jha</cp:lastModifiedBy>
  <cp:revision>2</cp:revision>
  <dcterms:created xsi:type="dcterms:W3CDTF">2023-12-07T01:26:50Z</dcterms:created>
  <dcterms:modified xsi:type="dcterms:W3CDTF">2024-12-07T03:39:53Z</dcterms:modified>
</cp:coreProperties>
</file>